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79" r:id="rId4"/>
    <p:sldId id="282" r:id="rId5"/>
    <p:sldId id="294" r:id="rId6"/>
    <p:sldId id="293" r:id="rId7"/>
    <p:sldId id="286" r:id="rId8"/>
    <p:sldId id="280" r:id="rId9"/>
    <p:sldId id="285" r:id="rId10"/>
    <p:sldId id="287" r:id="rId11"/>
    <p:sldId id="288" r:id="rId12"/>
    <p:sldId id="291" r:id="rId13"/>
    <p:sldId id="289" r:id="rId14"/>
    <p:sldId id="290" r:id="rId15"/>
    <p:sldId id="258" r:id="rId16"/>
    <p:sldId id="259" r:id="rId17"/>
    <p:sldId id="262" r:id="rId18"/>
    <p:sldId id="274" r:id="rId19"/>
    <p:sldId id="264" r:id="rId20"/>
    <p:sldId id="265" r:id="rId21"/>
    <p:sldId id="266" r:id="rId22"/>
    <p:sldId id="267" r:id="rId23"/>
    <p:sldId id="263" r:id="rId24"/>
    <p:sldId id="268" r:id="rId25"/>
    <p:sldId id="269" r:id="rId26"/>
    <p:sldId id="270" r:id="rId27"/>
    <p:sldId id="276" r:id="rId28"/>
    <p:sldId id="271" r:id="rId29"/>
    <p:sldId id="275" r:id="rId30"/>
    <p:sldId id="272" r:id="rId31"/>
    <p:sldId id="273" r:id="rId32"/>
    <p:sldId id="292" r:id="rId33"/>
    <p:sldId id="260" r:id="rId34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71" autoAdjust="0"/>
    <p:restoredTop sz="94626" autoAdjust="0"/>
  </p:normalViewPr>
  <p:slideViewPr>
    <p:cSldViewPr>
      <p:cViewPr varScale="1">
        <p:scale>
          <a:sx n="81" d="100"/>
          <a:sy n="81" d="100"/>
        </p:scale>
        <p:origin x="-72" y="-26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AokiReiko\My%20Documents\Rhema\Data\2008_Income_Redistribtuion_by_age_MHWL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okiReiko\My%20Documents\Rhema\Data\DEMENY_VOTING_GRAPH_0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plotArea>
      <c:layout>
        <c:manualLayout>
          <c:layoutTarget val="inner"/>
          <c:xMode val="edge"/>
          <c:yMode val="edge"/>
          <c:x val="6.6220693348732707E-2"/>
          <c:y val="2.3934181002243829E-2"/>
          <c:w val="0.59091584258427743"/>
          <c:h val="0.77115224471286636"/>
        </c:manualLayout>
      </c:layout>
      <c:lineChart>
        <c:grouping val="standard"/>
        <c:ser>
          <c:idx val="0"/>
          <c:order val="0"/>
          <c:tx>
            <c:strRef>
              <c:f>'In English'!$B$4:$B$5</c:f>
              <c:strCache>
                <c:ptCount val="1"/>
                <c:pt idx="0">
                  <c:v>Equivalence Income Before Redistribution</c:v>
                </c:pt>
              </c:strCache>
            </c:strRef>
          </c:tx>
          <c:cat>
            <c:strRef>
              <c:f>'In English'!$A$9:$A$24</c:f>
              <c:strCache>
                <c:ptCount val="16"/>
                <c:pt idx="0">
                  <c:v>0～4</c:v>
                </c:pt>
                <c:pt idx="1">
                  <c:v>5～9</c:v>
                </c:pt>
                <c:pt idx="2">
                  <c:v>10～14</c:v>
                </c:pt>
                <c:pt idx="3">
                  <c:v>15～19</c:v>
                </c:pt>
                <c:pt idx="4">
                  <c:v>20～24</c:v>
                </c:pt>
                <c:pt idx="5">
                  <c:v>25～29</c:v>
                </c:pt>
                <c:pt idx="6">
                  <c:v>30～34</c:v>
                </c:pt>
                <c:pt idx="7">
                  <c:v>35～39</c:v>
                </c:pt>
                <c:pt idx="8">
                  <c:v>40～44</c:v>
                </c:pt>
                <c:pt idx="9">
                  <c:v>45～49</c:v>
                </c:pt>
                <c:pt idx="10">
                  <c:v>50～54</c:v>
                </c:pt>
                <c:pt idx="11">
                  <c:v>55～59</c:v>
                </c:pt>
                <c:pt idx="12">
                  <c:v>60～64</c:v>
                </c:pt>
                <c:pt idx="13">
                  <c:v>65～69</c:v>
                </c:pt>
                <c:pt idx="14">
                  <c:v>70～74</c:v>
                </c:pt>
                <c:pt idx="15">
                  <c:v>75 and over</c:v>
                </c:pt>
              </c:strCache>
            </c:strRef>
          </c:cat>
          <c:val>
            <c:numRef>
              <c:f>'In English'!$B$9:$B$24</c:f>
              <c:numCache>
                <c:formatCode>#,##0.0</c:formatCode>
                <c:ptCount val="16"/>
                <c:pt idx="0">
                  <c:v>292.89339019189765</c:v>
                </c:pt>
                <c:pt idx="1">
                  <c:v>316.09729729729719</c:v>
                </c:pt>
                <c:pt idx="2">
                  <c:v>311.17398945518448</c:v>
                </c:pt>
                <c:pt idx="3">
                  <c:v>343.64352720450279</c:v>
                </c:pt>
                <c:pt idx="4">
                  <c:v>372.81505728314232</c:v>
                </c:pt>
                <c:pt idx="5">
                  <c:v>374.43729372937293</c:v>
                </c:pt>
                <c:pt idx="6">
                  <c:v>321.85144429160931</c:v>
                </c:pt>
                <c:pt idx="7">
                  <c:v>316.35769230769233</c:v>
                </c:pt>
                <c:pt idx="8">
                  <c:v>368.06233421750665</c:v>
                </c:pt>
                <c:pt idx="9">
                  <c:v>402.56440903054448</c:v>
                </c:pt>
                <c:pt idx="10">
                  <c:v>423.94930875576034</c:v>
                </c:pt>
                <c:pt idx="11">
                  <c:v>416.48004201680675</c:v>
                </c:pt>
                <c:pt idx="12">
                  <c:v>289.5586206896553</c:v>
                </c:pt>
                <c:pt idx="13">
                  <c:v>171.16720955483171</c:v>
                </c:pt>
                <c:pt idx="14">
                  <c:v>139.46885617214042</c:v>
                </c:pt>
                <c:pt idx="15">
                  <c:v>152.72312016865774</c:v>
                </c:pt>
              </c:numCache>
            </c:numRef>
          </c:val>
        </c:ser>
        <c:ser>
          <c:idx val="1"/>
          <c:order val="1"/>
          <c:tx>
            <c:strRef>
              <c:f>'In English'!$D$4:$D$5</c:f>
              <c:strCache>
                <c:ptCount val="1"/>
                <c:pt idx="0">
                  <c:v>Equivalence Income After Redistribution</c:v>
                </c:pt>
              </c:strCache>
            </c:strRef>
          </c:tx>
          <c:cat>
            <c:strRef>
              <c:f>'In English'!$A$9:$A$24</c:f>
              <c:strCache>
                <c:ptCount val="16"/>
                <c:pt idx="0">
                  <c:v>0～4</c:v>
                </c:pt>
                <c:pt idx="1">
                  <c:v>5～9</c:v>
                </c:pt>
                <c:pt idx="2">
                  <c:v>10～14</c:v>
                </c:pt>
                <c:pt idx="3">
                  <c:v>15～19</c:v>
                </c:pt>
                <c:pt idx="4">
                  <c:v>20～24</c:v>
                </c:pt>
                <c:pt idx="5">
                  <c:v>25～29</c:v>
                </c:pt>
                <c:pt idx="6">
                  <c:v>30～34</c:v>
                </c:pt>
                <c:pt idx="7">
                  <c:v>35～39</c:v>
                </c:pt>
                <c:pt idx="8">
                  <c:v>40～44</c:v>
                </c:pt>
                <c:pt idx="9">
                  <c:v>45～49</c:v>
                </c:pt>
                <c:pt idx="10">
                  <c:v>50～54</c:v>
                </c:pt>
                <c:pt idx="11">
                  <c:v>55～59</c:v>
                </c:pt>
                <c:pt idx="12">
                  <c:v>60～64</c:v>
                </c:pt>
                <c:pt idx="13">
                  <c:v>65～69</c:v>
                </c:pt>
                <c:pt idx="14">
                  <c:v>70～74</c:v>
                </c:pt>
                <c:pt idx="15">
                  <c:v>75 and over</c:v>
                </c:pt>
              </c:strCache>
            </c:strRef>
          </c:cat>
          <c:val>
            <c:numRef>
              <c:f>'In English'!$D$9:$D$24</c:f>
              <c:numCache>
                <c:formatCode>#,##0.0</c:formatCode>
                <c:ptCount val="16"/>
                <c:pt idx="0">
                  <c:v>281.22814498933894</c:v>
                </c:pt>
                <c:pt idx="1">
                  <c:v>295.42522522522523</c:v>
                </c:pt>
                <c:pt idx="2">
                  <c:v>291.20035149384887</c:v>
                </c:pt>
                <c:pt idx="3">
                  <c:v>320.2270168855535</c:v>
                </c:pt>
                <c:pt idx="4">
                  <c:v>331.87070376432081</c:v>
                </c:pt>
                <c:pt idx="5">
                  <c:v>343.70627062706268</c:v>
                </c:pt>
                <c:pt idx="6">
                  <c:v>306.58596973865195</c:v>
                </c:pt>
                <c:pt idx="7">
                  <c:v>306.4756410256411</c:v>
                </c:pt>
                <c:pt idx="8">
                  <c:v>348.40185676392565</c:v>
                </c:pt>
                <c:pt idx="9">
                  <c:v>376.8379814077025</c:v>
                </c:pt>
                <c:pt idx="10">
                  <c:v>389.74654377880177</c:v>
                </c:pt>
                <c:pt idx="11">
                  <c:v>400.43067226890753</c:v>
                </c:pt>
                <c:pt idx="12">
                  <c:v>348.99655172413787</c:v>
                </c:pt>
                <c:pt idx="13">
                  <c:v>318.89576547231269</c:v>
                </c:pt>
                <c:pt idx="14">
                  <c:v>308.14043035107585</c:v>
                </c:pt>
                <c:pt idx="15">
                  <c:v>378.17006324666198</c:v>
                </c:pt>
              </c:numCache>
            </c:numRef>
          </c:val>
        </c:ser>
        <c:marker val="1"/>
        <c:axId val="180311936"/>
        <c:axId val="180313472"/>
      </c:lineChart>
      <c:catAx>
        <c:axId val="180311936"/>
        <c:scaling>
          <c:orientation val="minMax"/>
        </c:scaling>
        <c:axPos val="b"/>
        <c:tickLblPos val="nextTo"/>
        <c:crossAx val="180313472"/>
        <c:crosses val="autoZero"/>
        <c:auto val="1"/>
        <c:lblAlgn val="ctr"/>
        <c:lblOffset val="100"/>
      </c:catAx>
      <c:valAx>
        <c:axId val="180313472"/>
        <c:scaling>
          <c:orientation val="minMax"/>
        </c:scaling>
        <c:axPos val="l"/>
        <c:majorGridlines/>
        <c:numFmt formatCode="#,##0.0" sourceLinked="1"/>
        <c:tickLblPos val="nextTo"/>
        <c:crossAx val="180311936"/>
        <c:crosses val="autoZero"/>
        <c:crossBetween val="between"/>
      </c:valAx>
    </c:plotArea>
    <c:legend>
      <c:legendPos val="r"/>
      <c:layout/>
    </c:legend>
    <c:plotVisOnly val="1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plotArea>
      <c:layout>
        <c:manualLayout>
          <c:layoutTarget val="inner"/>
          <c:xMode val="edge"/>
          <c:yMode val="edge"/>
          <c:x val="8.2017482943567033E-2"/>
          <c:y val="2.3556554620754767E-2"/>
          <c:w val="0.58146487294469351"/>
          <c:h val="0.81758241758241768"/>
        </c:manualLayout>
      </c:layout>
      <c:lineChart>
        <c:grouping val="standard"/>
        <c:ser>
          <c:idx val="1"/>
          <c:order val="0"/>
          <c:tx>
            <c:strRef>
              <c:f>Sheet1!$C$1</c:f>
              <c:strCache>
                <c:ptCount val="1"/>
                <c:pt idx="0">
                  <c:v>Percentage of population under 18</c:v>
                </c:pt>
              </c:strCache>
            </c:strRef>
          </c:tx>
          <c:marker>
            <c:symbol val="none"/>
          </c:marker>
          <c:cat>
            <c:numRef>
              <c:f>Sheet1!$A$2:$A$137</c:f>
              <c:numCache>
                <c:formatCode>General</c:formatCode>
                <c:ptCount val="136"/>
                <c:pt idx="0">
                  <c:v>1920</c:v>
                </c:pt>
                <c:pt idx="1">
                  <c:v>1921</c:v>
                </c:pt>
                <c:pt idx="2">
                  <c:v>1922</c:v>
                </c:pt>
                <c:pt idx="3">
                  <c:v>1923</c:v>
                </c:pt>
                <c:pt idx="4">
                  <c:v>1924</c:v>
                </c:pt>
                <c:pt idx="5">
                  <c:v>1925</c:v>
                </c:pt>
                <c:pt idx="6">
                  <c:v>1926</c:v>
                </c:pt>
                <c:pt idx="7">
                  <c:v>1927</c:v>
                </c:pt>
                <c:pt idx="8">
                  <c:v>1928</c:v>
                </c:pt>
                <c:pt idx="9">
                  <c:v>1929</c:v>
                </c:pt>
                <c:pt idx="10">
                  <c:v>1930</c:v>
                </c:pt>
                <c:pt idx="11">
                  <c:v>1931</c:v>
                </c:pt>
                <c:pt idx="12">
                  <c:v>1932</c:v>
                </c:pt>
                <c:pt idx="13">
                  <c:v>1933</c:v>
                </c:pt>
                <c:pt idx="14">
                  <c:v>1934</c:v>
                </c:pt>
                <c:pt idx="15">
                  <c:v>1935</c:v>
                </c:pt>
                <c:pt idx="16">
                  <c:v>1936</c:v>
                </c:pt>
                <c:pt idx="17">
                  <c:v>1937</c:v>
                </c:pt>
                <c:pt idx="18">
                  <c:v>1938</c:v>
                </c:pt>
                <c:pt idx="19">
                  <c:v>1939</c:v>
                </c:pt>
                <c:pt idx="20">
                  <c:v>1940</c:v>
                </c:pt>
                <c:pt idx="21">
                  <c:v>1941</c:v>
                </c:pt>
                <c:pt idx="22">
                  <c:v>1942</c:v>
                </c:pt>
                <c:pt idx="23">
                  <c:v>1943</c:v>
                </c:pt>
                <c:pt idx="24">
                  <c:v>1944</c:v>
                </c:pt>
                <c:pt idx="25">
                  <c:v>1945</c:v>
                </c:pt>
                <c:pt idx="26">
                  <c:v>1946</c:v>
                </c:pt>
                <c:pt idx="27">
                  <c:v>1947</c:v>
                </c:pt>
                <c:pt idx="28">
                  <c:v>1948</c:v>
                </c:pt>
                <c:pt idx="29">
                  <c:v>1949</c:v>
                </c:pt>
                <c:pt idx="30">
                  <c:v>1950</c:v>
                </c:pt>
                <c:pt idx="31">
                  <c:v>1951</c:v>
                </c:pt>
                <c:pt idx="32">
                  <c:v>1952</c:v>
                </c:pt>
                <c:pt idx="33">
                  <c:v>1953</c:v>
                </c:pt>
                <c:pt idx="34">
                  <c:v>1954</c:v>
                </c:pt>
                <c:pt idx="35">
                  <c:v>1955</c:v>
                </c:pt>
                <c:pt idx="36">
                  <c:v>1956</c:v>
                </c:pt>
                <c:pt idx="37">
                  <c:v>1957</c:v>
                </c:pt>
                <c:pt idx="38">
                  <c:v>1958</c:v>
                </c:pt>
                <c:pt idx="39">
                  <c:v>1959</c:v>
                </c:pt>
                <c:pt idx="40">
                  <c:v>1960</c:v>
                </c:pt>
                <c:pt idx="41">
                  <c:v>1961</c:v>
                </c:pt>
                <c:pt idx="42">
                  <c:v>1962</c:v>
                </c:pt>
                <c:pt idx="43">
                  <c:v>1963</c:v>
                </c:pt>
                <c:pt idx="44">
                  <c:v>1964</c:v>
                </c:pt>
                <c:pt idx="45">
                  <c:v>1965</c:v>
                </c:pt>
                <c:pt idx="46">
                  <c:v>1966</c:v>
                </c:pt>
                <c:pt idx="47">
                  <c:v>1967</c:v>
                </c:pt>
                <c:pt idx="48">
                  <c:v>1968</c:v>
                </c:pt>
                <c:pt idx="49">
                  <c:v>1969</c:v>
                </c:pt>
                <c:pt idx="50">
                  <c:v>1970</c:v>
                </c:pt>
                <c:pt idx="51">
                  <c:v>1971</c:v>
                </c:pt>
                <c:pt idx="52">
                  <c:v>1972</c:v>
                </c:pt>
                <c:pt idx="53">
                  <c:v>1973</c:v>
                </c:pt>
                <c:pt idx="54">
                  <c:v>1974</c:v>
                </c:pt>
                <c:pt idx="55">
                  <c:v>1975</c:v>
                </c:pt>
                <c:pt idx="56">
                  <c:v>1976</c:v>
                </c:pt>
                <c:pt idx="57">
                  <c:v>1977</c:v>
                </c:pt>
                <c:pt idx="58">
                  <c:v>1978</c:v>
                </c:pt>
                <c:pt idx="59">
                  <c:v>1979</c:v>
                </c:pt>
                <c:pt idx="60">
                  <c:v>1980</c:v>
                </c:pt>
                <c:pt idx="61">
                  <c:v>1981</c:v>
                </c:pt>
                <c:pt idx="62">
                  <c:v>1982</c:v>
                </c:pt>
                <c:pt idx="63">
                  <c:v>1983</c:v>
                </c:pt>
                <c:pt idx="64">
                  <c:v>1984</c:v>
                </c:pt>
                <c:pt idx="65">
                  <c:v>1985</c:v>
                </c:pt>
                <c:pt idx="66">
                  <c:v>1986</c:v>
                </c:pt>
                <c:pt idx="67">
                  <c:v>1987</c:v>
                </c:pt>
                <c:pt idx="68">
                  <c:v>1988</c:v>
                </c:pt>
                <c:pt idx="69">
                  <c:v>1989</c:v>
                </c:pt>
                <c:pt idx="70">
                  <c:v>1990</c:v>
                </c:pt>
                <c:pt idx="71">
                  <c:v>1991</c:v>
                </c:pt>
                <c:pt idx="72">
                  <c:v>1992</c:v>
                </c:pt>
                <c:pt idx="73">
                  <c:v>1993</c:v>
                </c:pt>
                <c:pt idx="74">
                  <c:v>1994</c:v>
                </c:pt>
                <c:pt idx="75">
                  <c:v>1995</c:v>
                </c:pt>
                <c:pt idx="76">
                  <c:v>1996</c:v>
                </c:pt>
                <c:pt idx="77">
                  <c:v>1997</c:v>
                </c:pt>
                <c:pt idx="78">
                  <c:v>1998</c:v>
                </c:pt>
                <c:pt idx="79">
                  <c:v>1999</c:v>
                </c:pt>
                <c:pt idx="80">
                  <c:v>2000</c:v>
                </c:pt>
                <c:pt idx="81">
                  <c:v>2001</c:v>
                </c:pt>
                <c:pt idx="82">
                  <c:v>2002</c:v>
                </c:pt>
                <c:pt idx="83">
                  <c:v>2003</c:v>
                </c:pt>
                <c:pt idx="84">
                  <c:v>2004</c:v>
                </c:pt>
                <c:pt idx="85">
                  <c:v>2005</c:v>
                </c:pt>
                <c:pt idx="86">
                  <c:v>2006</c:v>
                </c:pt>
                <c:pt idx="87">
                  <c:v>2007</c:v>
                </c:pt>
                <c:pt idx="88">
                  <c:v>2008</c:v>
                </c:pt>
                <c:pt idx="89">
                  <c:v>2009</c:v>
                </c:pt>
                <c:pt idx="90">
                  <c:v>2010</c:v>
                </c:pt>
                <c:pt idx="91">
                  <c:v>2011</c:v>
                </c:pt>
                <c:pt idx="92">
                  <c:v>2012</c:v>
                </c:pt>
                <c:pt idx="93">
                  <c:v>2013</c:v>
                </c:pt>
                <c:pt idx="94">
                  <c:v>2014</c:v>
                </c:pt>
                <c:pt idx="95">
                  <c:v>2015</c:v>
                </c:pt>
                <c:pt idx="96">
                  <c:v>2016</c:v>
                </c:pt>
                <c:pt idx="97">
                  <c:v>2017</c:v>
                </c:pt>
                <c:pt idx="98">
                  <c:v>2018</c:v>
                </c:pt>
                <c:pt idx="99">
                  <c:v>2019</c:v>
                </c:pt>
                <c:pt idx="100">
                  <c:v>2020</c:v>
                </c:pt>
                <c:pt idx="101">
                  <c:v>2021</c:v>
                </c:pt>
                <c:pt idx="102">
                  <c:v>2022</c:v>
                </c:pt>
                <c:pt idx="103">
                  <c:v>2023</c:v>
                </c:pt>
                <c:pt idx="104">
                  <c:v>2024</c:v>
                </c:pt>
                <c:pt idx="105">
                  <c:v>2025</c:v>
                </c:pt>
                <c:pt idx="106">
                  <c:v>2026</c:v>
                </c:pt>
                <c:pt idx="107">
                  <c:v>2027</c:v>
                </c:pt>
                <c:pt idx="108">
                  <c:v>2028</c:v>
                </c:pt>
                <c:pt idx="109">
                  <c:v>2029</c:v>
                </c:pt>
                <c:pt idx="110">
                  <c:v>2030</c:v>
                </c:pt>
                <c:pt idx="111">
                  <c:v>2031</c:v>
                </c:pt>
                <c:pt idx="112">
                  <c:v>2032</c:v>
                </c:pt>
                <c:pt idx="113">
                  <c:v>2033</c:v>
                </c:pt>
                <c:pt idx="114">
                  <c:v>2034</c:v>
                </c:pt>
                <c:pt idx="115">
                  <c:v>2035</c:v>
                </c:pt>
                <c:pt idx="116">
                  <c:v>2036</c:v>
                </c:pt>
                <c:pt idx="117">
                  <c:v>2037</c:v>
                </c:pt>
                <c:pt idx="118">
                  <c:v>2038</c:v>
                </c:pt>
                <c:pt idx="119">
                  <c:v>2039</c:v>
                </c:pt>
                <c:pt idx="120">
                  <c:v>2040</c:v>
                </c:pt>
                <c:pt idx="121">
                  <c:v>2041</c:v>
                </c:pt>
                <c:pt idx="122">
                  <c:v>2042</c:v>
                </c:pt>
                <c:pt idx="123">
                  <c:v>2043</c:v>
                </c:pt>
                <c:pt idx="124">
                  <c:v>2044</c:v>
                </c:pt>
                <c:pt idx="125">
                  <c:v>2045</c:v>
                </c:pt>
                <c:pt idx="126">
                  <c:v>2046</c:v>
                </c:pt>
                <c:pt idx="127">
                  <c:v>2047</c:v>
                </c:pt>
                <c:pt idx="128">
                  <c:v>2048</c:v>
                </c:pt>
                <c:pt idx="129">
                  <c:v>2049</c:v>
                </c:pt>
                <c:pt idx="130">
                  <c:v>2050</c:v>
                </c:pt>
                <c:pt idx="131">
                  <c:v>2051</c:v>
                </c:pt>
                <c:pt idx="132">
                  <c:v>2052</c:v>
                </c:pt>
                <c:pt idx="133">
                  <c:v>2053</c:v>
                </c:pt>
                <c:pt idx="134">
                  <c:v>2054</c:v>
                </c:pt>
                <c:pt idx="135">
                  <c:v>2055</c:v>
                </c:pt>
              </c:numCache>
            </c:numRef>
          </c:cat>
          <c:val>
            <c:numRef>
              <c:f>Sheet1!$C$2:$C$137</c:f>
              <c:numCache>
                <c:formatCode>0.00</c:formatCode>
                <c:ptCount val="136"/>
                <c:pt idx="0">
                  <c:v>42.304737058413579</c:v>
                </c:pt>
                <c:pt idx="1">
                  <c:v>42.372851445311113</c:v>
                </c:pt>
                <c:pt idx="2">
                  <c:v>42.538769820526234</c:v>
                </c:pt>
                <c:pt idx="3">
                  <c:v>42.702042361362025</c:v>
                </c:pt>
                <c:pt idx="4">
                  <c:v>42.87485562877913</c:v>
                </c:pt>
                <c:pt idx="5">
                  <c:v>42.921472454257824</c:v>
                </c:pt>
                <c:pt idx="6">
                  <c:v>42.984145799377679</c:v>
                </c:pt>
                <c:pt idx="7">
                  <c:v>42.975072576590598</c:v>
                </c:pt>
                <c:pt idx="8">
                  <c:v>42.993849348989542</c:v>
                </c:pt>
                <c:pt idx="9">
                  <c:v>42.890909377412896</c:v>
                </c:pt>
                <c:pt idx="10">
                  <c:v>42.780449961210238</c:v>
                </c:pt>
                <c:pt idx="11">
                  <c:v>42.751730143452953</c:v>
                </c:pt>
                <c:pt idx="12">
                  <c:v>42.732636902790745</c:v>
                </c:pt>
                <c:pt idx="13">
                  <c:v>42.743801162652744</c:v>
                </c:pt>
                <c:pt idx="14">
                  <c:v>42.68837195684317</c:v>
                </c:pt>
                <c:pt idx="15">
                  <c:v>42.752765183238502</c:v>
                </c:pt>
                <c:pt idx="16">
                  <c:v>42.928659040990382</c:v>
                </c:pt>
                <c:pt idx="17">
                  <c:v>43.356930482797665</c:v>
                </c:pt>
                <c:pt idx="18">
                  <c:v>43.318828946812545</c:v>
                </c:pt>
                <c:pt idx="19">
                  <c:v>43.068086298683106</c:v>
                </c:pt>
                <c:pt idx="20">
                  <c:v>43.047002071371971</c:v>
                </c:pt>
                <c:pt idx="21">
                  <c:v>43.05</c:v>
                </c:pt>
                <c:pt idx="22">
                  <c:v>43.05</c:v>
                </c:pt>
                <c:pt idx="23">
                  <c:v>40.33</c:v>
                </c:pt>
                <c:pt idx="24">
                  <c:v>40.33450125917004</c:v>
                </c:pt>
                <c:pt idx="25">
                  <c:v>41.288646906858531</c:v>
                </c:pt>
                <c:pt idx="26">
                  <c:v>39.112892195749104</c:v>
                </c:pt>
                <c:pt idx="27">
                  <c:v>41.804842447599896</c:v>
                </c:pt>
                <c:pt idx="28">
                  <c:v>41.832704182395432</c:v>
                </c:pt>
                <c:pt idx="29">
                  <c:v>41.815758257615585</c:v>
                </c:pt>
                <c:pt idx="30">
                  <c:v>41.60096153846154</c:v>
                </c:pt>
                <c:pt idx="31">
                  <c:v>41.295685384224285</c:v>
                </c:pt>
                <c:pt idx="32">
                  <c:v>40.821413595489915</c:v>
                </c:pt>
                <c:pt idx="33">
                  <c:v>40.278974641802535</c:v>
                </c:pt>
                <c:pt idx="34">
                  <c:v>39.605631250495506</c:v>
                </c:pt>
                <c:pt idx="35">
                  <c:v>38.519870961960649</c:v>
                </c:pt>
                <c:pt idx="36">
                  <c:v>38.085952647381433</c:v>
                </c:pt>
                <c:pt idx="37">
                  <c:v>37.658088881082023</c:v>
                </c:pt>
                <c:pt idx="38">
                  <c:v>37.364416911205304</c:v>
                </c:pt>
                <c:pt idx="39">
                  <c:v>36.861239284523464</c:v>
                </c:pt>
                <c:pt idx="40">
                  <c:v>36.135047474282516</c:v>
                </c:pt>
                <c:pt idx="41">
                  <c:v>35.434056318608476</c:v>
                </c:pt>
                <c:pt idx="42">
                  <c:v>34.844186681796195</c:v>
                </c:pt>
                <c:pt idx="43">
                  <c:v>34.078996630475487</c:v>
                </c:pt>
                <c:pt idx="44">
                  <c:v>33.715761529438396</c:v>
                </c:pt>
                <c:pt idx="45">
                  <c:v>33.57313660646146</c:v>
                </c:pt>
                <c:pt idx="46">
                  <c:v>32.427766672723962</c:v>
                </c:pt>
                <c:pt idx="47">
                  <c:v>31.426633281126854</c:v>
                </c:pt>
                <c:pt idx="48">
                  <c:v>30.398982328810348</c:v>
                </c:pt>
                <c:pt idx="49">
                  <c:v>29.651819811394283</c:v>
                </c:pt>
                <c:pt idx="50">
                  <c:v>29.035865792518326</c:v>
                </c:pt>
                <c:pt idx="51">
                  <c:v>29.065648389738509</c:v>
                </c:pt>
                <c:pt idx="52">
                  <c:v>28.740729698505568</c:v>
                </c:pt>
                <c:pt idx="53">
                  <c:v>28.699291693496466</c:v>
                </c:pt>
                <c:pt idx="54">
                  <c:v>28.709938300211725</c:v>
                </c:pt>
                <c:pt idx="55">
                  <c:v>28.616222976594603</c:v>
                </c:pt>
                <c:pt idx="56">
                  <c:v>28.549195766166473</c:v>
                </c:pt>
                <c:pt idx="57">
                  <c:v>28.387091122518708</c:v>
                </c:pt>
                <c:pt idx="58">
                  <c:v>28.228593258895227</c:v>
                </c:pt>
                <c:pt idx="59">
                  <c:v>28.048013915080123</c:v>
                </c:pt>
                <c:pt idx="60">
                  <c:v>27.883136852895948</c:v>
                </c:pt>
                <c:pt idx="61">
                  <c:v>27.591530657256289</c:v>
                </c:pt>
                <c:pt idx="62">
                  <c:v>27.255187753279468</c:v>
                </c:pt>
                <c:pt idx="63">
                  <c:v>26.827247390842214</c:v>
                </c:pt>
                <c:pt idx="64">
                  <c:v>26.693558448039255</c:v>
                </c:pt>
                <c:pt idx="65">
                  <c:v>26.200133830101848</c:v>
                </c:pt>
                <c:pt idx="66">
                  <c:v>25.671477414688677</c:v>
                </c:pt>
                <c:pt idx="67">
                  <c:v>25.09733036707453</c:v>
                </c:pt>
                <c:pt idx="68">
                  <c:v>24.483845483495273</c:v>
                </c:pt>
                <c:pt idx="69">
                  <c:v>23.79700620664476</c:v>
                </c:pt>
                <c:pt idx="70">
                  <c:v>23.1168747117975</c:v>
                </c:pt>
                <c:pt idx="71">
                  <c:v>22.338221423216147</c:v>
                </c:pt>
                <c:pt idx="72">
                  <c:v>21.603509786905793</c:v>
                </c:pt>
                <c:pt idx="73">
                  <c:v>20.958770158058417</c:v>
                </c:pt>
                <c:pt idx="74">
                  <c:v>20.409648575587433</c:v>
                </c:pt>
                <c:pt idx="75">
                  <c:v>19.899657561519476</c:v>
                </c:pt>
                <c:pt idx="76">
                  <c:v>19.435263458971587</c:v>
                </c:pt>
                <c:pt idx="77">
                  <c:v>19.033654074790356</c:v>
                </c:pt>
                <c:pt idx="78">
                  <c:v>18.671631643027688</c:v>
                </c:pt>
                <c:pt idx="79">
                  <c:v>18.361144877887057</c:v>
                </c:pt>
                <c:pt idx="80">
                  <c:v>18.089280368088495</c:v>
                </c:pt>
                <c:pt idx="81" formatCode="General">
                  <c:v>18.09</c:v>
                </c:pt>
                <c:pt idx="82" formatCode="General">
                  <c:v>18.09</c:v>
                </c:pt>
                <c:pt idx="83" formatCode="General">
                  <c:v>16.760000000000002</c:v>
                </c:pt>
                <c:pt idx="84" formatCode="General">
                  <c:v>16.760000000000002</c:v>
                </c:pt>
                <c:pt idx="85">
                  <c:v>16.763978460960491</c:v>
                </c:pt>
                <c:pt idx="86">
                  <c:v>16.564921343038275</c:v>
                </c:pt>
                <c:pt idx="87">
                  <c:v>16.371951697025708</c:v>
                </c:pt>
                <c:pt idx="88">
                  <c:v>16.184309544713404</c:v>
                </c:pt>
                <c:pt idx="89">
                  <c:v>16.001412928293888</c:v>
                </c:pt>
                <c:pt idx="90">
                  <c:v>15.803296219412472</c:v>
                </c:pt>
                <c:pt idx="91">
                  <c:v>15.607542174560527</c:v>
                </c:pt>
                <c:pt idx="92">
                  <c:v>15.384858417913986</c:v>
                </c:pt>
                <c:pt idx="93">
                  <c:v>15.151995184310993</c:v>
                </c:pt>
                <c:pt idx="94">
                  <c:v>14.925076671274889</c:v>
                </c:pt>
                <c:pt idx="95">
                  <c:v>14.683887427250259</c:v>
                </c:pt>
                <c:pt idx="96">
                  <c:v>14.430102191883867</c:v>
                </c:pt>
                <c:pt idx="97">
                  <c:v>14.179308349938935</c:v>
                </c:pt>
                <c:pt idx="98">
                  <c:v>13.918411814550296</c:v>
                </c:pt>
                <c:pt idx="99">
                  <c:v>13.664555987060266</c:v>
                </c:pt>
                <c:pt idx="100">
                  <c:v>13.415896036175502</c:v>
                </c:pt>
                <c:pt idx="101">
                  <c:v>13.189513255853953</c:v>
                </c:pt>
                <c:pt idx="102">
                  <c:v>12.9786708391666</c:v>
                </c:pt>
                <c:pt idx="103">
                  <c:v>12.793307657265913</c:v>
                </c:pt>
                <c:pt idx="104">
                  <c:v>12.592592592592593</c:v>
                </c:pt>
                <c:pt idx="105">
                  <c:v>12.425588999748472</c:v>
                </c:pt>
                <c:pt idx="106">
                  <c:v>12.285024725321092</c:v>
                </c:pt>
                <c:pt idx="107">
                  <c:v>12.160933796607003</c:v>
                </c:pt>
                <c:pt idx="108">
                  <c:v>12.054335181003216</c:v>
                </c:pt>
                <c:pt idx="109">
                  <c:v>11.961335010424387</c:v>
                </c:pt>
                <c:pt idx="110">
                  <c:v>11.882073179198779</c:v>
                </c:pt>
                <c:pt idx="111">
                  <c:v>11.813316543365341</c:v>
                </c:pt>
                <c:pt idx="112">
                  <c:v>11.753507720510468</c:v>
                </c:pt>
                <c:pt idx="113">
                  <c:v>11.700057749544666</c:v>
                </c:pt>
                <c:pt idx="114">
                  <c:v>11.652198840782251</c:v>
                </c:pt>
                <c:pt idx="115">
                  <c:v>11.606537825603775</c:v>
                </c:pt>
                <c:pt idx="116">
                  <c:v>11.563701988807264</c:v>
                </c:pt>
                <c:pt idx="117">
                  <c:v>11.520987381819518</c:v>
                </c:pt>
                <c:pt idx="118">
                  <c:v>11.477448878245296</c:v>
                </c:pt>
                <c:pt idx="119">
                  <c:v>11.431784107946029</c:v>
                </c:pt>
                <c:pt idx="120">
                  <c:v>11.383698377406693</c:v>
                </c:pt>
                <c:pt idx="121">
                  <c:v>11.332148521852128</c:v>
                </c:pt>
                <c:pt idx="122">
                  <c:v>11.275612133612578</c:v>
                </c:pt>
                <c:pt idx="123">
                  <c:v>11.2158736349454</c:v>
                </c:pt>
                <c:pt idx="124">
                  <c:v>11.150409347506974</c:v>
                </c:pt>
                <c:pt idx="125">
                  <c:v>11.08091156178131</c:v>
                </c:pt>
                <c:pt idx="126">
                  <c:v>11.008029623070573</c:v>
                </c:pt>
                <c:pt idx="127">
                  <c:v>10.931540566104903</c:v>
                </c:pt>
                <c:pt idx="128">
                  <c:v>10.8522429339612</c:v>
                </c:pt>
                <c:pt idx="129">
                  <c:v>10.771789408034925</c:v>
                </c:pt>
                <c:pt idx="130">
                  <c:v>10.69236589877249</c:v>
                </c:pt>
                <c:pt idx="131">
                  <c:v>10.612951903253915</c:v>
                </c:pt>
                <c:pt idx="132">
                  <c:v>10.536666093535075</c:v>
                </c:pt>
                <c:pt idx="133">
                  <c:v>10.463738819514639</c:v>
                </c:pt>
                <c:pt idx="134">
                  <c:v>10.396719833793188</c:v>
                </c:pt>
                <c:pt idx="135">
                  <c:v>10.33581674635828</c:v>
                </c:pt>
              </c:numCache>
            </c:numRef>
          </c:val>
        </c:ser>
        <c:ser>
          <c:idx val="3"/>
          <c:order val="1"/>
          <c:tx>
            <c:strRef>
              <c:f>Sheet1!$E$1</c:f>
              <c:strCache>
                <c:ptCount val="1"/>
                <c:pt idx="0">
                  <c:v>Percentage of voters above 55 (Status Quo)</c:v>
                </c:pt>
              </c:strCache>
            </c:strRef>
          </c:tx>
          <c:marker>
            <c:symbol val="none"/>
          </c:marker>
          <c:cat>
            <c:numRef>
              <c:f>Sheet1!$A$2:$A$137</c:f>
              <c:numCache>
                <c:formatCode>General</c:formatCode>
                <c:ptCount val="136"/>
                <c:pt idx="0">
                  <c:v>1920</c:v>
                </c:pt>
                <c:pt idx="1">
                  <c:v>1921</c:v>
                </c:pt>
                <c:pt idx="2">
                  <c:v>1922</c:v>
                </c:pt>
                <c:pt idx="3">
                  <c:v>1923</c:v>
                </c:pt>
                <c:pt idx="4">
                  <c:v>1924</c:v>
                </c:pt>
                <c:pt idx="5">
                  <c:v>1925</c:v>
                </c:pt>
                <c:pt idx="6">
                  <c:v>1926</c:v>
                </c:pt>
                <c:pt idx="7">
                  <c:v>1927</c:v>
                </c:pt>
                <c:pt idx="8">
                  <c:v>1928</c:v>
                </c:pt>
                <c:pt idx="9">
                  <c:v>1929</c:v>
                </c:pt>
                <c:pt idx="10">
                  <c:v>1930</c:v>
                </c:pt>
                <c:pt idx="11">
                  <c:v>1931</c:v>
                </c:pt>
                <c:pt idx="12">
                  <c:v>1932</c:v>
                </c:pt>
                <c:pt idx="13">
                  <c:v>1933</c:v>
                </c:pt>
                <c:pt idx="14">
                  <c:v>1934</c:v>
                </c:pt>
                <c:pt idx="15">
                  <c:v>1935</c:v>
                </c:pt>
                <c:pt idx="16">
                  <c:v>1936</c:v>
                </c:pt>
                <c:pt idx="17">
                  <c:v>1937</c:v>
                </c:pt>
                <c:pt idx="18">
                  <c:v>1938</c:v>
                </c:pt>
                <c:pt idx="19">
                  <c:v>1939</c:v>
                </c:pt>
                <c:pt idx="20">
                  <c:v>1940</c:v>
                </c:pt>
                <c:pt idx="21">
                  <c:v>1941</c:v>
                </c:pt>
                <c:pt idx="22">
                  <c:v>1942</c:v>
                </c:pt>
                <c:pt idx="23">
                  <c:v>1943</c:v>
                </c:pt>
                <c:pt idx="24">
                  <c:v>1944</c:v>
                </c:pt>
                <c:pt idx="25">
                  <c:v>1945</c:v>
                </c:pt>
                <c:pt idx="26">
                  <c:v>1946</c:v>
                </c:pt>
                <c:pt idx="27">
                  <c:v>1947</c:v>
                </c:pt>
                <c:pt idx="28">
                  <c:v>1948</c:v>
                </c:pt>
                <c:pt idx="29">
                  <c:v>1949</c:v>
                </c:pt>
                <c:pt idx="30">
                  <c:v>1950</c:v>
                </c:pt>
                <c:pt idx="31">
                  <c:v>1951</c:v>
                </c:pt>
                <c:pt idx="32">
                  <c:v>1952</c:v>
                </c:pt>
                <c:pt idx="33">
                  <c:v>1953</c:v>
                </c:pt>
                <c:pt idx="34">
                  <c:v>1954</c:v>
                </c:pt>
                <c:pt idx="35">
                  <c:v>1955</c:v>
                </c:pt>
                <c:pt idx="36">
                  <c:v>1956</c:v>
                </c:pt>
                <c:pt idx="37">
                  <c:v>1957</c:v>
                </c:pt>
                <c:pt idx="38">
                  <c:v>1958</c:v>
                </c:pt>
                <c:pt idx="39">
                  <c:v>1959</c:v>
                </c:pt>
                <c:pt idx="40">
                  <c:v>1960</c:v>
                </c:pt>
                <c:pt idx="41">
                  <c:v>1961</c:v>
                </c:pt>
                <c:pt idx="42">
                  <c:v>1962</c:v>
                </c:pt>
                <c:pt idx="43">
                  <c:v>1963</c:v>
                </c:pt>
                <c:pt idx="44">
                  <c:v>1964</c:v>
                </c:pt>
                <c:pt idx="45">
                  <c:v>1965</c:v>
                </c:pt>
                <c:pt idx="46">
                  <c:v>1966</c:v>
                </c:pt>
                <c:pt idx="47">
                  <c:v>1967</c:v>
                </c:pt>
                <c:pt idx="48">
                  <c:v>1968</c:v>
                </c:pt>
                <c:pt idx="49">
                  <c:v>1969</c:v>
                </c:pt>
                <c:pt idx="50">
                  <c:v>1970</c:v>
                </c:pt>
                <c:pt idx="51">
                  <c:v>1971</c:v>
                </c:pt>
                <c:pt idx="52">
                  <c:v>1972</c:v>
                </c:pt>
                <c:pt idx="53">
                  <c:v>1973</c:v>
                </c:pt>
                <c:pt idx="54">
                  <c:v>1974</c:v>
                </c:pt>
                <c:pt idx="55">
                  <c:v>1975</c:v>
                </c:pt>
                <c:pt idx="56">
                  <c:v>1976</c:v>
                </c:pt>
                <c:pt idx="57">
                  <c:v>1977</c:v>
                </c:pt>
                <c:pt idx="58">
                  <c:v>1978</c:v>
                </c:pt>
                <c:pt idx="59">
                  <c:v>1979</c:v>
                </c:pt>
                <c:pt idx="60">
                  <c:v>1980</c:v>
                </c:pt>
                <c:pt idx="61">
                  <c:v>1981</c:v>
                </c:pt>
                <c:pt idx="62">
                  <c:v>1982</c:v>
                </c:pt>
                <c:pt idx="63">
                  <c:v>1983</c:v>
                </c:pt>
                <c:pt idx="64">
                  <c:v>1984</c:v>
                </c:pt>
                <c:pt idx="65">
                  <c:v>1985</c:v>
                </c:pt>
                <c:pt idx="66">
                  <c:v>1986</c:v>
                </c:pt>
                <c:pt idx="67">
                  <c:v>1987</c:v>
                </c:pt>
                <c:pt idx="68">
                  <c:v>1988</c:v>
                </c:pt>
                <c:pt idx="69">
                  <c:v>1989</c:v>
                </c:pt>
                <c:pt idx="70">
                  <c:v>1990</c:v>
                </c:pt>
                <c:pt idx="71">
                  <c:v>1991</c:v>
                </c:pt>
                <c:pt idx="72">
                  <c:v>1992</c:v>
                </c:pt>
                <c:pt idx="73">
                  <c:v>1993</c:v>
                </c:pt>
                <c:pt idx="74">
                  <c:v>1994</c:v>
                </c:pt>
                <c:pt idx="75">
                  <c:v>1995</c:v>
                </c:pt>
                <c:pt idx="76">
                  <c:v>1996</c:v>
                </c:pt>
                <c:pt idx="77">
                  <c:v>1997</c:v>
                </c:pt>
                <c:pt idx="78">
                  <c:v>1998</c:v>
                </c:pt>
                <c:pt idx="79">
                  <c:v>1999</c:v>
                </c:pt>
                <c:pt idx="80">
                  <c:v>2000</c:v>
                </c:pt>
                <c:pt idx="81">
                  <c:v>2001</c:v>
                </c:pt>
                <c:pt idx="82">
                  <c:v>2002</c:v>
                </c:pt>
                <c:pt idx="83">
                  <c:v>2003</c:v>
                </c:pt>
                <c:pt idx="84">
                  <c:v>2004</c:v>
                </c:pt>
                <c:pt idx="85">
                  <c:v>2005</c:v>
                </c:pt>
                <c:pt idx="86">
                  <c:v>2006</c:v>
                </c:pt>
                <c:pt idx="87">
                  <c:v>2007</c:v>
                </c:pt>
                <c:pt idx="88">
                  <c:v>2008</c:v>
                </c:pt>
                <c:pt idx="89">
                  <c:v>2009</c:v>
                </c:pt>
                <c:pt idx="90">
                  <c:v>2010</c:v>
                </c:pt>
                <c:pt idx="91">
                  <c:v>2011</c:v>
                </c:pt>
                <c:pt idx="92">
                  <c:v>2012</c:v>
                </c:pt>
                <c:pt idx="93">
                  <c:v>2013</c:v>
                </c:pt>
                <c:pt idx="94">
                  <c:v>2014</c:v>
                </c:pt>
                <c:pt idx="95">
                  <c:v>2015</c:v>
                </c:pt>
                <c:pt idx="96">
                  <c:v>2016</c:v>
                </c:pt>
                <c:pt idx="97">
                  <c:v>2017</c:v>
                </c:pt>
                <c:pt idx="98">
                  <c:v>2018</c:v>
                </c:pt>
                <c:pt idx="99">
                  <c:v>2019</c:v>
                </c:pt>
                <c:pt idx="100">
                  <c:v>2020</c:v>
                </c:pt>
                <c:pt idx="101">
                  <c:v>2021</c:v>
                </c:pt>
                <c:pt idx="102">
                  <c:v>2022</c:v>
                </c:pt>
                <c:pt idx="103">
                  <c:v>2023</c:v>
                </c:pt>
                <c:pt idx="104">
                  <c:v>2024</c:v>
                </c:pt>
                <c:pt idx="105">
                  <c:v>2025</c:v>
                </c:pt>
                <c:pt idx="106">
                  <c:v>2026</c:v>
                </c:pt>
                <c:pt idx="107">
                  <c:v>2027</c:v>
                </c:pt>
                <c:pt idx="108">
                  <c:v>2028</c:v>
                </c:pt>
                <c:pt idx="109">
                  <c:v>2029</c:v>
                </c:pt>
                <c:pt idx="110">
                  <c:v>2030</c:v>
                </c:pt>
                <c:pt idx="111">
                  <c:v>2031</c:v>
                </c:pt>
                <c:pt idx="112">
                  <c:v>2032</c:v>
                </c:pt>
                <c:pt idx="113">
                  <c:v>2033</c:v>
                </c:pt>
                <c:pt idx="114">
                  <c:v>2034</c:v>
                </c:pt>
                <c:pt idx="115">
                  <c:v>2035</c:v>
                </c:pt>
                <c:pt idx="116">
                  <c:v>2036</c:v>
                </c:pt>
                <c:pt idx="117">
                  <c:v>2037</c:v>
                </c:pt>
                <c:pt idx="118">
                  <c:v>2038</c:v>
                </c:pt>
                <c:pt idx="119">
                  <c:v>2039</c:v>
                </c:pt>
                <c:pt idx="120">
                  <c:v>2040</c:v>
                </c:pt>
                <c:pt idx="121">
                  <c:v>2041</c:v>
                </c:pt>
                <c:pt idx="122">
                  <c:v>2042</c:v>
                </c:pt>
                <c:pt idx="123">
                  <c:v>2043</c:v>
                </c:pt>
                <c:pt idx="124">
                  <c:v>2044</c:v>
                </c:pt>
                <c:pt idx="125">
                  <c:v>2045</c:v>
                </c:pt>
                <c:pt idx="126">
                  <c:v>2046</c:v>
                </c:pt>
                <c:pt idx="127">
                  <c:v>2047</c:v>
                </c:pt>
                <c:pt idx="128">
                  <c:v>2048</c:v>
                </c:pt>
                <c:pt idx="129">
                  <c:v>2049</c:v>
                </c:pt>
                <c:pt idx="130">
                  <c:v>2050</c:v>
                </c:pt>
                <c:pt idx="131">
                  <c:v>2051</c:v>
                </c:pt>
                <c:pt idx="132">
                  <c:v>2052</c:v>
                </c:pt>
                <c:pt idx="133">
                  <c:v>2053</c:v>
                </c:pt>
                <c:pt idx="134">
                  <c:v>2054</c:v>
                </c:pt>
                <c:pt idx="135">
                  <c:v>2055</c:v>
                </c:pt>
              </c:numCache>
            </c:numRef>
          </c:cat>
          <c:val>
            <c:numRef>
              <c:f>Sheet1!$E$2:$E$137</c:f>
              <c:numCache>
                <c:formatCode>0.00</c:formatCode>
                <c:ptCount val="136"/>
                <c:pt idx="0">
                  <c:v>19.939296333002972</c:v>
                </c:pt>
                <c:pt idx="1">
                  <c:v>19.797887000459347</c:v>
                </c:pt>
                <c:pt idx="2">
                  <c:v>19.58637838493495</c:v>
                </c:pt>
                <c:pt idx="3">
                  <c:v>19.660070268160116</c:v>
                </c:pt>
                <c:pt idx="4">
                  <c:v>19.555198763119559</c:v>
                </c:pt>
                <c:pt idx="5">
                  <c:v>19.294952635129189</c:v>
                </c:pt>
                <c:pt idx="6">
                  <c:v>19.121044121044129</c:v>
                </c:pt>
                <c:pt idx="7">
                  <c:v>18.98978982395267</c:v>
                </c:pt>
                <c:pt idx="8">
                  <c:v>18.981027379984862</c:v>
                </c:pt>
                <c:pt idx="9">
                  <c:v>18.936592903261406</c:v>
                </c:pt>
                <c:pt idx="10">
                  <c:v>18.989641520689837</c:v>
                </c:pt>
                <c:pt idx="11">
                  <c:v>19.115096202599201</c:v>
                </c:pt>
                <c:pt idx="12">
                  <c:v>19.237744775923243</c:v>
                </c:pt>
                <c:pt idx="13">
                  <c:v>19.355590665388899</c:v>
                </c:pt>
                <c:pt idx="14">
                  <c:v>19.44110960688651</c:v>
                </c:pt>
                <c:pt idx="15">
                  <c:v>19.487464056903594</c:v>
                </c:pt>
                <c:pt idx="16">
                  <c:v>19.635136823691116</c:v>
                </c:pt>
                <c:pt idx="17">
                  <c:v>20.158972179868528</c:v>
                </c:pt>
                <c:pt idx="18">
                  <c:v>20.332414101513006</c:v>
                </c:pt>
                <c:pt idx="19">
                  <c:v>20.217530390275112</c:v>
                </c:pt>
                <c:pt idx="20">
                  <c:v>20.115700058582309</c:v>
                </c:pt>
                <c:pt idx="21">
                  <c:v>20.12</c:v>
                </c:pt>
                <c:pt idx="22">
                  <c:v>20.12</c:v>
                </c:pt>
                <c:pt idx="23">
                  <c:v>22.16</c:v>
                </c:pt>
                <c:pt idx="24">
                  <c:v>22.163600495481028</c:v>
                </c:pt>
                <c:pt idx="25">
                  <c:v>21.158714011970382</c:v>
                </c:pt>
                <c:pt idx="26">
                  <c:v>20.747130309769293</c:v>
                </c:pt>
                <c:pt idx="27">
                  <c:v>18.701458713779679</c:v>
                </c:pt>
                <c:pt idx="28">
                  <c:v>18.626840012893524</c:v>
                </c:pt>
                <c:pt idx="29">
                  <c:v>18.682612076756548</c:v>
                </c:pt>
                <c:pt idx="30">
                  <c:v>18.856507779698696</c:v>
                </c:pt>
                <c:pt idx="31">
                  <c:v>18.872864969384473</c:v>
                </c:pt>
                <c:pt idx="32">
                  <c:v>18.922961854899032</c:v>
                </c:pt>
                <c:pt idx="33">
                  <c:v>18.985320430190271</c:v>
                </c:pt>
                <c:pt idx="34">
                  <c:v>18.967069237116494</c:v>
                </c:pt>
                <c:pt idx="35">
                  <c:v>19.037294805691694</c:v>
                </c:pt>
                <c:pt idx="36">
                  <c:v>19.267040065851869</c:v>
                </c:pt>
                <c:pt idx="37">
                  <c:v>19.448455605254818</c:v>
                </c:pt>
                <c:pt idx="38">
                  <c:v>19.720289427565024</c:v>
                </c:pt>
                <c:pt idx="39">
                  <c:v>19.830670164559983</c:v>
                </c:pt>
                <c:pt idx="40">
                  <c:v>19.985920686534136</c:v>
                </c:pt>
                <c:pt idx="41">
                  <c:v>19.971745844010776</c:v>
                </c:pt>
                <c:pt idx="42">
                  <c:v>20.121262940626313</c:v>
                </c:pt>
                <c:pt idx="43">
                  <c:v>20.234432927887426</c:v>
                </c:pt>
                <c:pt idx="44">
                  <c:v>20.517238702867164</c:v>
                </c:pt>
                <c:pt idx="45">
                  <c:v>20.724253611311102</c:v>
                </c:pt>
                <c:pt idx="46">
                  <c:v>20.795422287959592</c:v>
                </c:pt>
                <c:pt idx="47">
                  <c:v>20.840849578120448</c:v>
                </c:pt>
                <c:pt idx="48">
                  <c:v>20.846970147773483</c:v>
                </c:pt>
                <c:pt idx="49">
                  <c:v>20.970489260638956</c:v>
                </c:pt>
                <c:pt idx="50">
                  <c:v>21.032824303027009</c:v>
                </c:pt>
                <c:pt idx="51">
                  <c:v>21.34486045294063</c:v>
                </c:pt>
                <c:pt idx="52">
                  <c:v>21.481617070236908</c:v>
                </c:pt>
                <c:pt idx="53">
                  <c:v>21.684664112190536</c:v>
                </c:pt>
                <c:pt idx="54">
                  <c:v>21.845922451372779</c:v>
                </c:pt>
                <c:pt idx="55">
                  <c:v>22.312187918455205</c:v>
                </c:pt>
                <c:pt idx="56">
                  <c:v>22.648911550313727</c:v>
                </c:pt>
                <c:pt idx="57">
                  <c:v>23.015572055927283</c:v>
                </c:pt>
                <c:pt idx="58">
                  <c:v>23.448501125063512</c:v>
                </c:pt>
                <c:pt idx="59">
                  <c:v>23.962422211584485</c:v>
                </c:pt>
                <c:pt idx="60">
                  <c:v>24.562899786780381</c:v>
                </c:pt>
                <c:pt idx="61">
                  <c:v>25.199746948147794</c:v>
                </c:pt>
                <c:pt idx="62">
                  <c:v>25.843438379486468</c:v>
                </c:pt>
                <c:pt idx="63">
                  <c:v>26.460327808850604</c:v>
                </c:pt>
                <c:pt idx="64">
                  <c:v>27.189698207397321</c:v>
                </c:pt>
                <c:pt idx="65">
                  <c:v>27.85389661271185</c:v>
                </c:pt>
                <c:pt idx="66">
                  <c:v>28.496080144188774</c:v>
                </c:pt>
                <c:pt idx="67">
                  <c:v>29.143144170606799</c:v>
                </c:pt>
                <c:pt idx="68">
                  <c:v>29.761326991727863</c:v>
                </c:pt>
                <c:pt idx="69">
                  <c:v>30.310676717345942</c:v>
                </c:pt>
                <c:pt idx="70">
                  <c:v>30.969316890441515</c:v>
                </c:pt>
                <c:pt idx="71">
                  <c:v>31.540266157327629</c:v>
                </c:pt>
                <c:pt idx="72">
                  <c:v>32.05727405038639</c:v>
                </c:pt>
                <c:pt idx="73">
                  <c:v>32.530548091061192</c:v>
                </c:pt>
                <c:pt idx="74">
                  <c:v>32.91765060543635</c:v>
                </c:pt>
                <c:pt idx="75">
                  <c:v>33.527867809349573</c:v>
                </c:pt>
                <c:pt idx="76">
                  <c:v>34.268554860850884</c:v>
                </c:pt>
                <c:pt idx="77">
                  <c:v>35.032109014018332</c:v>
                </c:pt>
                <c:pt idx="78">
                  <c:v>35.729908913278059</c:v>
                </c:pt>
                <c:pt idx="79">
                  <c:v>36.4650713077109</c:v>
                </c:pt>
                <c:pt idx="80">
                  <c:v>37.072696843198749</c:v>
                </c:pt>
                <c:pt idx="81" formatCode="General">
                  <c:v>37.07</c:v>
                </c:pt>
                <c:pt idx="82" formatCode="General">
                  <c:v>37.07</c:v>
                </c:pt>
                <c:pt idx="83" formatCode="General">
                  <c:v>41.97</c:v>
                </c:pt>
                <c:pt idx="84" formatCode="General">
                  <c:v>41.97</c:v>
                </c:pt>
                <c:pt idx="85">
                  <c:v>41.967484414521998</c:v>
                </c:pt>
                <c:pt idx="86">
                  <c:v>42.745649828807281</c:v>
                </c:pt>
                <c:pt idx="87">
                  <c:v>43.414054013559571</c:v>
                </c:pt>
                <c:pt idx="88">
                  <c:v>43.979723536783823</c:v>
                </c:pt>
                <c:pt idx="89">
                  <c:v>44.436968507616093</c:v>
                </c:pt>
                <c:pt idx="90">
                  <c:v>44.871962494630068</c:v>
                </c:pt>
                <c:pt idx="91">
                  <c:v>45.245320013071293</c:v>
                </c:pt>
                <c:pt idx="92">
                  <c:v>45.519803597599108</c:v>
                </c:pt>
                <c:pt idx="93">
                  <c:v>45.814196631940547</c:v>
                </c:pt>
                <c:pt idx="94">
                  <c:v>46.139693865162442</c:v>
                </c:pt>
                <c:pt idx="95">
                  <c:v>46.41815871117258</c:v>
                </c:pt>
                <c:pt idx="96">
                  <c:v>46.668350026653208</c:v>
                </c:pt>
                <c:pt idx="97">
                  <c:v>46.927693359173851</c:v>
                </c:pt>
                <c:pt idx="98">
                  <c:v>47.221284733940827</c:v>
                </c:pt>
                <c:pt idx="99">
                  <c:v>47.548527050250257</c:v>
                </c:pt>
                <c:pt idx="100">
                  <c:v>47.97071582493485</c:v>
                </c:pt>
                <c:pt idx="101">
                  <c:v>48.0861943713264</c:v>
                </c:pt>
                <c:pt idx="102">
                  <c:v>48.560613229866561</c:v>
                </c:pt>
                <c:pt idx="103">
                  <c:v>49.04690898384446</c:v>
                </c:pt>
                <c:pt idx="104">
                  <c:v>49.55100951364129</c:v>
                </c:pt>
                <c:pt idx="105">
                  <c:v>50.100526567735756</c:v>
                </c:pt>
                <c:pt idx="106">
                  <c:v>50.713845917032245</c:v>
                </c:pt>
                <c:pt idx="107">
                  <c:v>51.37720265382309</c:v>
                </c:pt>
                <c:pt idx="108">
                  <c:v>52.086332334746928</c:v>
                </c:pt>
                <c:pt idx="109">
                  <c:v>52.771308347196403</c:v>
                </c:pt>
                <c:pt idx="110">
                  <c:v>53.373779953315655</c:v>
                </c:pt>
                <c:pt idx="111">
                  <c:v>53.905498537359307</c:v>
                </c:pt>
                <c:pt idx="112">
                  <c:v>54.365412272291472</c:v>
                </c:pt>
                <c:pt idx="113">
                  <c:v>54.789406958726573</c:v>
                </c:pt>
                <c:pt idx="114">
                  <c:v>55.15919691746096</c:v>
                </c:pt>
                <c:pt idx="115">
                  <c:v>55.498655872762768</c:v>
                </c:pt>
                <c:pt idx="116">
                  <c:v>55.78859492718523</c:v>
                </c:pt>
                <c:pt idx="117">
                  <c:v>56.071929733381843</c:v>
                </c:pt>
                <c:pt idx="118">
                  <c:v>56.381595503732889</c:v>
                </c:pt>
                <c:pt idx="119">
                  <c:v>56.693821413457464</c:v>
                </c:pt>
                <c:pt idx="120">
                  <c:v>56.991554829548484</c:v>
                </c:pt>
                <c:pt idx="121">
                  <c:v>57.252311472230005</c:v>
                </c:pt>
                <c:pt idx="122">
                  <c:v>57.492657456760568</c:v>
                </c:pt>
                <c:pt idx="123">
                  <c:v>57.703416541287325</c:v>
                </c:pt>
                <c:pt idx="124">
                  <c:v>57.884348838498646</c:v>
                </c:pt>
                <c:pt idx="125">
                  <c:v>58.036344093245098</c:v>
                </c:pt>
                <c:pt idx="126">
                  <c:v>58.174849053617038</c:v>
                </c:pt>
                <c:pt idx="127">
                  <c:v>58.327338334874916</c:v>
                </c:pt>
                <c:pt idx="128">
                  <c:v>58.470002075980901</c:v>
                </c:pt>
                <c:pt idx="129">
                  <c:v>58.646117285244976</c:v>
                </c:pt>
                <c:pt idx="130">
                  <c:v>58.838758266845538</c:v>
                </c:pt>
                <c:pt idx="131">
                  <c:v>59.021577602092371</c:v>
                </c:pt>
                <c:pt idx="132">
                  <c:v>59.22811737997143</c:v>
                </c:pt>
                <c:pt idx="133">
                  <c:v>59.454997875826898</c:v>
                </c:pt>
                <c:pt idx="134">
                  <c:v>59.682504631163127</c:v>
                </c:pt>
                <c:pt idx="135">
                  <c:v>59.929311093197754</c:v>
                </c:pt>
              </c:numCache>
            </c:numRef>
          </c:val>
        </c:ser>
        <c:ser>
          <c:idx val="4"/>
          <c:order val="2"/>
          <c:tx>
            <c:strRef>
              <c:f>Sheet1!$F$1</c:f>
              <c:strCache>
                <c:ptCount val="1"/>
                <c:pt idx="0">
                  <c:v>Percentage of population above 55 (Demeny Voting)</c:v>
                </c:pt>
              </c:strCache>
            </c:strRef>
          </c:tx>
          <c:marker>
            <c:symbol val="none"/>
          </c:marker>
          <c:cat>
            <c:numRef>
              <c:f>Sheet1!$A$2:$A$137</c:f>
              <c:numCache>
                <c:formatCode>General</c:formatCode>
                <c:ptCount val="136"/>
                <c:pt idx="0">
                  <c:v>1920</c:v>
                </c:pt>
                <c:pt idx="1">
                  <c:v>1921</c:v>
                </c:pt>
                <c:pt idx="2">
                  <c:v>1922</c:v>
                </c:pt>
                <c:pt idx="3">
                  <c:v>1923</c:v>
                </c:pt>
                <c:pt idx="4">
                  <c:v>1924</c:v>
                </c:pt>
                <c:pt idx="5">
                  <c:v>1925</c:v>
                </c:pt>
                <c:pt idx="6">
                  <c:v>1926</c:v>
                </c:pt>
                <c:pt idx="7">
                  <c:v>1927</c:v>
                </c:pt>
                <c:pt idx="8">
                  <c:v>1928</c:v>
                </c:pt>
                <c:pt idx="9">
                  <c:v>1929</c:v>
                </c:pt>
                <c:pt idx="10">
                  <c:v>1930</c:v>
                </c:pt>
                <c:pt idx="11">
                  <c:v>1931</c:v>
                </c:pt>
                <c:pt idx="12">
                  <c:v>1932</c:v>
                </c:pt>
                <c:pt idx="13">
                  <c:v>1933</c:v>
                </c:pt>
                <c:pt idx="14">
                  <c:v>1934</c:v>
                </c:pt>
                <c:pt idx="15">
                  <c:v>1935</c:v>
                </c:pt>
                <c:pt idx="16">
                  <c:v>1936</c:v>
                </c:pt>
                <c:pt idx="17">
                  <c:v>1937</c:v>
                </c:pt>
                <c:pt idx="18">
                  <c:v>1938</c:v>
                </c:pt>
                <c:pt idx="19">
                  <c:v>1939</c:v>
                </c:pt>
                <c:pt idx="20">
                  <c:v>1940</c:v>
                </c:pt>
                <c:pt idx="21">
                  <c:v>1941</c:v>
                </c:pt>
                <c:pt idx="22">
                  <c:v>1942</c:v>
                </c:pt>
                <c:pt idx="23">
                  <c:v>1943</c:v>
                </c:pt>
                <c:pt idx="24">
                  <c:v>1944</c:v>
                </c:pt>
                <c:pt idx="25">
                  <c:v>1945</c:v>
                </c:pt>
                <c:pt idx="26">
                  <c:v>1946</c:v>
                </c:pt>
                <c:pt idx="27">
                  <c:v>1947</c:v>
                </c:pt>
                <c:pt idx="28">
                  <c:v>1948</c:v>
                </c:pt>
                <c:pt idx="29">
                  <c:v>1949</c:v>
                </c:pt>
                <c:pt idx="30">
                  <c:v>1950</c:v>
                </c:pt>
                <c:pt idx="31">
                  <c:v>1951</c:v>
                </c:pt>
                <c:pt idx="32">
                  <c:v>1952</c:v>
                </c:pt>
                <c:pt idx="33">
                  <c:v>1953</c:v>
                </c:pt>
                <c:pt idx="34">
                  <c:v>1954</c:v>
                </c:pt>
                <c:pt idx="35">
                  <c:v>1955</c:v>
                </c:pt>
                <c:pt idx="36">
                  <c:v>1956</c:v>
                </c:pt>
                <c:pt idx="37">
                  <c:v>1957</c:v>
                </c:pt>
                <c:pt idx="38">
                  <c:v>1958</c:v>
                </c:pt>
                <c:pt idx="39">
                  <c:v>1959</c:v>
                </c:pt>
                <c:pt idx="40">
                  <c:v>1960</c:v>
                </c:pt>
                <c:pt idx="41">
                  <c:v>1961</c:v>
                </c:pt>
                <c:pt idx="42">
                  <c:v>1962</c:v>
                </c:pt>
                <c:pt idx="43">
                  <c:v>1963</c:v>
                </c:pt>
                <c:pt idx="44">
                  <c:v>1964</c:v>
                </c:pt>
                <c:pt idx="45">
                  <c:v>1965</c:v>
                </c:pt>
                <c:pt idx="46">
                  <c:v>1966</c:v>
                </c:pt>
                <c:pt idx="47">
                  <c:v>1967</c:v>
                </c:pt>
                <c:pt idx="48">
                  <c:v>1968</c:v>
                </c:pt>
                <c:pt idx="49">
                  <c:v>1969</c:v>
                </c:pt>
                <c:pt idx="50">
                  <c:v>1970</c:v>
                </c:pt>
                <c:pt idx="51">
                  <c:v>1971</c:v>
                </c:pt>
                <c:pt idx="52">
                  <c:v>1972</c:v>
                </c:pt>
                <c:pt idx="53">
                  <c:v>1973</c:v>
                </c:pt>
                <c:pt idx="54">
                  <c:v>1974</c:v>
                </c:pt>
                <c:pt idx="55">
                  <c:v>1975</c:v>
                </c:pt>
                <c:pt idx="56">
                  <c:v>1976</c:v>
                </c:pt>
                <c:pt idx="57">
                  <c:v>1977</c:v>
                </c:pt>
                <c:pt idx="58">
                  <c:v>1978</c:v>
                </c:pt>
                <c:pt idx="59">
                  <c:v>1979</c:v>
                </c:pt>
                <c:pt idx="60">
                  <c:v>1980</c:v>
                </c:pt>
                <c:pt idx="61">
                  <c:v>1981</c:v>
                </c:pt>
                <c:pt idx="62">
                  <c:v>1982</c:v>
                </c:pt>
                <c:pt idx="63">
                  <c:v>1983</c:v>
                </c:pt>
                <c:pt idx="64">
                  <c:v>1984</c:v>
                </c:pt>
                <c:pt idx="65">
                  <c:v>1985</c:v>
                </c:pt>
                <c:pt idx="66">
                  <c:v>1986</c:v>
                </c:pt>
                <c:pt idx="67">
                  <c:v>1987</c:v>
                </c:pt>
                <c:pt idx="68">
                  <c:v>1988</c:v>
                </c:pt>
                <c:pt idx="69">
                  <c:v>1989</c:v>
                </c:pt>
                <c:pt idx="70">
                  <c:v>1990</c:v>
                </c:pt>
                <c:pt idx="71">
                  <c:v>1991</c:v>
                </c:pt>
                <c:pt idx="72">
                  <c:v>1992</c:v>
                </c:pt>
                <c:pt idx="73">
                  <c:v>1993</c:v>
                </c:pt>
                <c:pt idx="74">
                  <c:v>1994</c:v>
                </c:pt>
                <c:pt idx="75">
                  <c:v>1995</c:v>
                </c:pt>
                <c:pt idx="76">
                  <c:v>1996</c:v>
                </c:pt>
                <c:pt idx="77">
                  <c:v>1997</c:v>
                </c:pt>
                <c:pt idx="78">
                  <c:v>1998</c:v>
                </c:pt>
                <c:pt idx="79">
                  <c:v>1999</c:v>
                </c:pt>
                <c:pt idx="80">
                  <c:v>2000</c:v>
                </c:pt>
                <c:pt idx="81">
                  <c:v>2001</c:v>
                </c:pt>
                <c:pt idx="82">
                  <c:v>2002</c:v>
                </c:pt>
                <c:pt idx="83">
                  <c:v>2003</c:v>
                </c:pt>
                <c:pt idx="84">
                  <c:v>2004</c:v>
                </c:pt>
                <c:pt idx="85">
                  <c:v>2005</c:v>
                </c:pt>
                <c:pt idx="86">
                  <c:v>2006</c:v>
                </c:pt>
                <c:pt idx="87">
                  <c:v>2007</c:v>
                </c:pt>
                <c:pt idx="88">
                  <c:v>2008</c:v>
                </c:pt>
                <c:pt idx="89">
                  <c:v>2009</c:v>
                </c:pt>
                <c:pt idx="90">
                  <c:v>2010</c:v>
                </c:pt>
                <c:pt idx="91">
                  <c:v>2011</c:v>
                </c:pt>
                <c:pt idx="92">
                  <c:v>2012</c:v>
                </c:pt>
                <c:pt idx="93">
                  <c:v>2013</c:v>
                </c:pt>
                <c:pt idx="94">
                  <c:v>2014</c:v>
                </c:pt>
                <c:pt idx="95">
                  <c:v>2015</c:v>
                </c:pt>
                <c:pt idx="96">
                  <c:v>2016</c:v>
                </c:pt>
                <c:pt idx="97">
                  <c:v>2017</c:v>
                </c:pt>
                <c:pt idx="98">
                  <c:v>2018</c:v>
                </c:pt>
                <c:pt idx="99">
                  <c:v>2019</c:v>
                </c:pt>
                <c:pt idx="100">
                  <c:v>2020</c:v>
                </c:pt>
                <c:pt idx="101">
                  <c:v>2021</c:v>
                </c:pt>
                <c:pt idx="102">
                  <c:v>2022</c:v>
                </c:pt>
                <c:pt idx="103">
                  <c:v>2023</c:v>
                </c:pt>
                <c:pt idx="104">
                  <c:v>2024</c:v>
                </c:pt>
                <c:pt idx="105">
                  <c:v>2025</c:v>
                </c:pt>
                <c:pt idx="106">
                  <c:v>2026</c:v>
                </c:pt>
                <c:pt idx="107">
                  <c:v>2027</c:v>
                </c:pt>
                <c:pt idx="108">
                  <c:v>2028</c:v>
                </c:pt>
                <c:pt idx="109">
                  <c:v>2029</c:v>
                </c:pt>
                <c:pt idx="110">
                  <c:v>2030</c:v>
                </c:pt>
                <c:pt idx="111">
                  <c:v>2031</c:v>
                </c:pt>
                <c:pt idx="112">
                  <c:v>2032</c:v>
                </c:pt>
                <c:pt idx="113">
                  <c:v>2033</c:v>
                </c:pt>
                <c:pt idx="114">
                  <c:v>2034</c:v>
                </c:pt>
                <c:pt idx="115">
                  <c:v>2035</c:v>
                </c:pt>
                <c:pt idx="116">
                  <c:v>2036</c:v>
                </c:pt>
                <c:pt idx="117">
                  <c:v>2037</c:v>
                </c:pt>
                <c:pt idx="118">
                  <c:v>2038</c:v>
                </c:pt>
                <c:pt idx="119">
                  <c:v>2039</c:v>
                </c:pt>
                <c:pt idx="120">
                  <c:v>2040</c:v>
                </c:pt>
                <c:pt idx="121">
                  <c:v>2041</c:v>
                </c:pt>
                <c:pt idx="122">
                  <c:v>2042</c:v>
                </c:pt>
                <c:pt idx="123">
                  <c:v>2043</c:v>
                </c:pt>
                <c:pt idx="124">
                  <c:v>2044</c:v>
                </c:pt>
                <c:pt idx="125">
                  <c:v>2045</c:v>
                </c:pt>
                <c:pt idx="126">
                  <c:v>2046</c:v>
                </c:pt>
                <c:pt idx="127">
                  <c:v>2047</c:v>
                </c:pt>
                <c:pt idx="128">
                  <c:v>2048</c:v>
                </c:pt>
                <c:pt idx="129">
                  <c:v>2049</c:v>
                </c:pt>
                <c:pt idx="130">
                  <c:v>2050</c:v>
                </c:pt>
                <c:pt idx="131">
                  <c:v>2051</c:v>
                </c:pt>
                <c:pt idx="132">
                  <c:v>2052</c:v>
                </c:pt>
                <c:pt idx="133">
                  <c:v>2053</c:v>
                </c:pt>
                <c:pt idx="134">
                  <c:v>2054</c:v>
                </c:pt>
                <c:pt idx="135">
                  <c:v>2055</c:v>
                </c:pt>
              </c:numCache>
            </c:numRef>
          </c:cat>
          <c:val>
            <c:numRef>
              <c:f>Sheet1!$F$2:$F$137</c:f>
              <c:numCache>
                <c:formatCode>0.00</c:formatCode>
                <c:ptCount val="136"/>
                <c:pt idx="0">
                  <c:v>11.504029448028161</c:v>
                </c:pt>
                <c:pt idx="1">
                  <c:v>11.408957752444145</c:v>
                </c:pt>
                <c:pt idx="2">
                  <c:v>11.254573967590169</c:v>
                </c:pt>
                <c:pt idx="3">
                  <c:v>11.264818733976838</c:v>
                </c:pt>
                <c:pt idx="4">
                  <c:v>11.170935525511245</c:v>
                </c:pt>
                <c:pt idx="5">
                  <c:v>11.01327485478012</c:v>
                </c:pt>
                <c:pt idx="6">
                  <c:v>10.902026637691183</c:v>
                </c:pt>
                <c:pt idx="7">
                  <c:v>10.828913864966996</c:v>
                </c:pt>
                <c:pt idx="8">
                  <c:v>10.820353063343717</c:v>
                </c:pt>
                <c:pt idx="9">
                  <c:v>10.814516001953956</c:v>
                </c:pt>
                <c:pt idx="10">
                  <c:v>10.865787432117925</c:v>
                </c:pt>
                <c:pt idx="11">
                  <c:v>10.943061857402569</c:v>
                </c:pt>
                <c:pt idx="12">
                  <c:v>11.016949152542372</c:v>
                </c:pt>
                <c:pt idx="13">
                  <c:v>11.082275477518094</c:v>
                </c:pt>
                <c:pt idx="14">
                  <c:v>11.142016425361225</c:v>
                </c:pt>
                <c:pt idx="15">
                  <c:v>11.156034308487598</c:v>
                </c:pt>
                <c:pt idx="16">
                  <c:v>11.206035884416805</c:v>
                </c:pt>
                <c:pt idx="17">
                  <c:v>11.418660625796402</c:v>
                </c:pt>
                <c:pt idx="18">
                  <c:v>11.524650416120993</c:v>
                </c:pt>
                <c:pt idx="19">
                  <c:v>11.510226954328946</c:v>
                </c:pt>
                <c:pt idx="20">
                  <c:v>11.456494237693413</c:v>
                </c:pt>
                <c:pt idx="21">
                  <c:v>11.46</c:v>
                </c:pt>
                <c:pt idx="22">
                  <c:v>11.46</c:v>
                </c:pt>
                <c:pt idx="23">
                  <c:v>13.219999999999999</c:v>
                </c:pt>
                <c:pt idx="24">
                  <c:v>13.224022774553813</c:v>
                </c:pt>
                <c:pt idx="25">
                  <c:v>12.422567293535934</c:v>
                </c:pt>
                <c:pt idx="26">
                  <c:v>12.63232759799765</c:v>
                </c:pt>
                <c:pt idx="27">
                  <c:v>10.883343363081138</c:v>
                </c:pt>
                <c:pt idx="28">
                  <c:v>10.834729131771704</c:v>
                </c:pt>
                <c:pt idx="29">
                  <c:v>10.870336174531937</c:v>
                </c:pt>
                <c:pt idx="30">
                  <c:v>11.012019230769234</c:v>
                </c:pt>
                <c:pt idx="31">
                  <c:v>11.079186028637984</c:v>
                </c:pt>
                <c:pt idx="32">
                  <c:v>11.198341331593904</c:v>
                </c:pt>
                <c:pt idx="33">
                  <c:v>11.338228028448977</c:v>
                </c:pt>
                <c:pt idx="34">
                  <c:v>11.455041736037966</c:v>
                </c:pt>
                <c:pt idx="35">
                  <c:v>11.704153411891211</c:v>
                </c:pt>
                <c:pt idx="36">
                  <c:v>11.92900430981952</c:v>
                </c:pt>
                <c:pt idx="37">
                  <c:v>12.124538907430175</c:v>
                </c:pt>
                <c:pt idx="38">
                  <c:v>12.351918269753289</c:v>
                </c:pt>
                <c:pt idx="39">
                  <c:v>12.520839383476922</c:v>
                </c:pt>
                <c:pt idx="40">
                  <c:v>12.763998758282575</c:v>
                </c:pt>
                <c:pt idx="41">
                  <c:v>12.894946173834652</c:v>
                </c:pt>
                <c:pt idx="42">
                  <c:v>13.1101725188594</c:v>
                </c:pt>
                <c:pt idx="43">
                  <c:v>13.338741212196847</c:v>
                </c:pt>
                <c:pt idx="44">
                  <c:v>13.599695429382832</c:v>
                </c:pt>
                <c:pt idx="45">
                  <c:v>13.766471635716101</c:v>
                </c:pt>
                <c:pt idx="46">
                  <c:v>14.051931269812425</c:v>
                </c:pt>
                <c:pt idx="47">
                  <c:v>14.291272208533265</c:v>
                </c:pt>
                <c:pt idx="48">
                  <c:v>14.509703376459452</c:v>
                </c:pt>
                <c:pt idx="49">
                  <c:v>14.75235757150651</c:v>
                </c:pt>
                <c:pt idx="50">
                  <c:v>14.925761666023909</c:v>
                </c:pt>
                <c:pt idx="51">
                  <c:v>15.140838364408552</c:v>
                </c:pt>
                <c:pt idx="52">
                  <c:v>15.307643573212092</c:v>
                </c:pt>
                <c:pt idx="53">
                  <c:v>15.461319105878022</c:v>
                </c:pt>
                <c:pt idx="54">
                  <c:v>15.573971594471551</c:v>
                </c:pt>
                <c:pt idx="55">
                  <c:v>15.92728247275326</c:v>
                </c:pt>
                <c:pt idx="56">
                  <c:v>16.18282945290877</c:v>
                </c:pt>
                <c:pt idx="57">
                  <c:v>16.482120644042251</c:v>
                </c:pt>
                <c:pt idx="58">
                  <c:v>16.829319117161855</c:v>
                </c:pt>
                <c:pt idx="59">
                  <c:v>17.24143869528902</c:v>
                </c:pt>
                <c:pt idx="60">
                  <c:v>17.713992824192726</c:v>
                </c:pt>
                <c:pt idx="61">
                  <c:v>18.246751043398596</c:v>
                </c:pt>
                <c:pt idx="62">
                  <c:v>18.799760727254345</c:v>
                </c:pt>
                <c:pt idx="63">
                  <c:v>19.361750207142439</c:v>
                </c:pt>
                <c:pt idx="64">
                  <c:v>19.931800224560234</c:v>
                </c:pt>
                <c:pt idx="65">
                  <c:v>20.556138423283134</c:v>
                </c:pt>
                <c:pt idx="66">
                  <c:v>21.180715365901769</c:v>
                </c:pt>
                <c:pt idx="67">
                  <c:v>21.828992998756792</c:v>
                </c:pt>
                <c:pt idx="68">
                  <c:v>22.474609677235446</c:v>
                </c:pt>
                <c:pt idx="69">
                  <c:v>23.097643097643093</c:v>
                </c:pt>
                <c:pt idx="70">
                  <c:v>23.810178705778615</c:v>
                </c:pt>
                <c:pt idx="71">
                  <c:v>24.494731665632081</c:v>
                </c:pt>
                <c:pt idx="72">
                  <c:v>25.131777713495971</c:v>
                </c:pt>
                <c:pt idx="73">
                  <c:v>25.712545285499022</c:v>
                </c:pt>
                <c:pt idx="74">
                  <c:v>26.199273797527074</c:v>
                </c:pt>
                <c:pt idx="75">
                  <c:v>26.855936927610095</c:v>
                </c:pt>
                <c:pt idx="76">
                  <c:v>27.608370940062287</c:v>
                </c:pt>
                <c:pt idx="77">
                  <c:v>28.36421856918663</c:v>
                </c:pt>
                <c:pt idx="78">
                  <c:v>29.058551934601457</c:v>
                </c:pt>
                <c:pt idx="79">
                  <c:v>29.769666735077273</c:v>
                </c:pt>
                <c:pt idx="80">
                  <c:v>30.366512771221025</c:v>
                </c:pt>
                <c:pt idx="81" formatCode="General">
                  <c:v>30.37</c:v>
                </c:pt>
                <c:pt idx="82" formatCode="General">
                  <c:v>30.37</c:v>
                </c:pt>
                <c:pt idx="83" formatCode="General">
                  <c:v>34.93</c:v>
                </c:pt>
                <c:pt idx="84" formatCode="General">
                  <c:v>34.93</c:v>
                </c:pt>
                <c:pt idx="85">
                  <c:v>34.932064366664569</c:v>
                </c:pt>
                <c:pt idx="86">
                  <c:v>35.664866557094768</c:v>
                </c:pt>
                <c:pt idx="87">
                  <c:v>36.306326060738954</c:v>
                </c:pt>
                <c:pt idx="88">
                  <c:v>36.861908942681552</c:v>
                </c:pt>
                <c:pt idx="89">
                  <c:v>37.326425683896524</c:v>
                </c:pt>
                <c:pt idx="90">
                  <c:v>37.780713342140039</c:v>
                </c:pt>
                <c:pt idx="91">
                  <c:v>38.183637610016298</c:v>
                </c:pt>
                <c:pt idx="92">
                  <c:v>38.516646261995966</c:v>
                </c:pt>
                <c:pt idx="93">
                  <c:v>38.872431764538149</c:v>
                </c:pt>
                <c:pt idx="94">
                  <c:v>39.253309179895432</c:v>
                </c:pt>
                <c:pt idx="95">
                  <c:v>39.602168540221648</c:v>
                </c:pt>
                <c:pt idx="96">
                  <c:v>39.934059426541076</c:v>
                </c:pt>
                <c:pt idx="97">
                  <c:v>40.273671016262774</c:v>
                </c:pt>
                <c:pt idx="98">
                  <c:v>40.648831860549571</c:v>
                </c:pt>
                <c:pt idx="99">
                  <c:v>41.051231950446315</c:v>
                </c:pt>
                <c:pt idx="100">
                  <c:v>41.535014462052381</c:v>
                </c:pt>
                <c:pt idx="101">
                  <c:v>41.743859390484616</c:v>
                </c:pt>
                <c:pt idx="102">
                  <c:v>42.258091081281385</c:v>
                </c:pt>
                <c:pt idx="103">
                  <c:v>42.772187021162047</c:v>
                </c:pt>
                <c:pt idx="104">
                  <c:v>43.311252760071646</c:v>
                </c:pt>
                <c:pt idx="105">
                  <c:v>43.875241049719122</c:v>
                </c:pt>
                <c:pt idx="106">
                  <c:v>44.483637406963588</c:v>
                </c:pt>
                <c:pt idx="107">
                  <c:v>45.129255052543051</c:v>
                </c:pt>
                <c:pt idx="108">
                  <c:v>45.807671251625251</c:v>
                </c:pt>
                <c:pt idx="109">
                  <c:v>46.459155366404197</c:v>
                </c:pt>
                <c:pt idx="110">
                  <c:v>47.031868360758175</c:v>
                </c:pt>
                <c:pt idx="111">
                  <c:v>47.537471360861886</c:v>
                </c:pt>
                <c:pt idx="112">
                  <c:v>47.975569343580354</c:v>
                </c:pt>
                <c:pt idx="113">
                  <c:v>48.379014703922522</c:v>
                </c:pt>
                <c:pt idx="114">
                  <c:v>48.731937613659781</c:v>
                </c:pt>
                <c:pt idx="115">
                  <c:v>49.057183386188889</c:v>
                </c:pt>
                <c:pt idx="116">
                  <c:v>49.337368066062659</c:v>
                </c:pt>
                <c:pt idx="117">
                  <c:v>49.611889784056196</c:v>
                </c:pt>
                <c:pt idx="118">
                  <c:v>49.910426703052913</c:v>
                </c:pt>
                <c:pt idx="119">
                  <c:v>50.212706146926543</c:v>
                </c:pt>
                <c:pt idx="120">
                  <c:v>50.503808127158337</c:v>
                </c:pt>
                <c:pt idx="121">
                  <c:v>50.764394504003512</c:v>
                </c:pt>
                <c:pt idx="122">
                  <c:v>51.010008396629779</c:v>
                </c:pt>
                <c:pt idx="123">
                  <c:v>51.231474258970358</c:v>
                </c:pt>
                <c:pt idx="124">
                  <c:v>51.430006994867149</c:v>
                </c:pt>
                <c:pt idx="125">
                  <c:v>51.605388130581524</c:v>
                </c:pt>
                <c:pt idx="126">
                  <c:v>51.770944436618301</c:v>
                </c:pt>
                <c:pt idx="127">
                  <c:v>51.95126168366879</c:v>
                </c:pt>
                <c:pt idx="128">
                  <c:v>52.124695407203298</c:v>
                </c:pt>
                <c:pt idx="129">
                  <c:v>52.328881035289214</c:v>
                </c:pt>
                <c:pt idx="130">
                  <c:v>52.547502942660159</c:v>
                </c:pt>
                <c:pt idx="131">
                  <c:v>52.757645958640609</c:v>
                </c:pt>
                <c:pt idx="132">
                  <c:v>52.987448418156809</c:v>
                </c:pt>
                <c:pt idx="133">
                  <c:v>53.233782182952403</c:v>
                </c:pt>
                <c:pt idx="134">
                  <c:v>53.477481834870446</c:v>
                </c:pt>
                <c:pt idx="135">
                  <c:v>53.735127321249863</c:v>
                </c:pt>
              </c:numCache>
            </c:numRef>
          </c:val>
        </c:ser>
        <c:ser>
          <c:idx val="0"/>
          <c:order val="3"/>
          <c:tx>
            <c:strRef>
              <c:f>Sheet1!$G$1</c:f>
              <c:strCache>
                <c:ptCount val="1"/>
                <c:pt idx="0">
                  <c:v>Percentage of voters under 18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val>
            <c:numRef>
              <c:f>Sheet1!$G$2:$G$137</c:f>
              <c:numCache>
                <c:formatCode>0.00</c:formatCode>
                <c:ptCount val="1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</c:numCache>
            </c:numRef>
          </c:val>
        </c:ser>
        <c:marker val="1"/>
        <c:axId val="180759168"/>
        <c:axId val="180777344"/>
      </c:lineChart>
      <c:catAx>
        <c:axId val="18075916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en-NZ"/>
            </a:pPr>
            <a:endParaRPr lang="ja-JP"/>
          </a:p>
        </c:txPr>
        <c:crossAx val="180777344"/>
        <c:crosses val="autoZero"/>
        <c:auto val="1"/>
        <c:lblAlgn val="ctr"/>
        <c:lblOffset val="100"/>
      </c:catAx>
      <c:valAx>
        <c:axId val="180777344"/>
        <c:scaling>
          <c:orientation val="minMax"/>
        </c:scaling>
        <c:axPos val="l"/>
        <c:majorGridlines/>
        <c:numFmt formatCode="0.00" sourceLinked="1"/>
        <c:tickLblPos val="nextTo"/>
        <c:txPr>
          <a:bodyPr/>
          <a:lstStyle/>
          <a:p>
            <a:pPr>
              <a:defRPr lang="en-NZ"/>
            </a:pPr>
            <a:endParaRPr lang="ja-JP"/>
          </a:p>
        </c:txPr>
        <c:crossAx val="1807591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5904334828101643"/>
          <c:y val="0.35604395604395606"/>
          <c:w val="0.32744376278118625"/>
          <c:h val="0.37695503619685788"/>
        </c:manualLayout>
      </c:layout>
      <c:txPr>
        <a:bodyPr/>
        <a:lstStyle/>
        <a:p>
          <a:pPr>
            <a:defRPr lang="en-NZ"/>
          </a:pPr>
          <a:endParaRPr lang="ja-JP"/>
        </a:p>
      </c:txPr>
    </c:legend>
    <c:plotVisOnly val="1"/>
    <c:dispBlanksAs val="gap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0.66734</cdr:x>
      <cdr:y>0.85113</cdr:y>
    </cdr:from>
    <cdr:to>
      <cdr:x>0.80594</cdr:x>
      <cdr:y>0.92205</cdr:y>
    </cdr:to>
    <cdr:sp macro="" textlink="">
      <cdr:nvSpPr>
        <cdr:cNvPr id="2" name="テキスト ボックス 1"/>
        <cdr:cNvSpPr txBox="1"/>
      </cdr:nvSpPr>
      <cdr:spPr>
        <a:xfrm xmlns:a="http://schemas.openxmlformats.org/drawingml/2006/main">
          <a:off x="5426262" y="3657601"/>
          <a:ext cx="1126937" cy="3047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altLang="ja-JP" sz="1100" dirty="0" smtClean="0"/>
            <a:t>Age group</a:t>
          </a:r>
          <a:endParaRPr lang="ja-JP" alt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B87D5A-0292-4F6E-9D5F-5C669F19E746}" type="datetimeFigureOut">
              <a:rPr kumimoji="1" lang="ja-JP" altLang="en-US" smtClean="0"/>
              <a:pPr/>
              <a:t>2011/2/28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4E4D14-A06E-4081-98A3-DACCC46BBD5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1946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51DBC3-B719-422C-AAEF-9EB616B20630}" type="slidenum">
              <a:rPr lang="ja-JP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ja-JP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82975" y="2673350"/>
            <a:ext cx="5005388" cy="900113"/>
          </a:xfrm>
        </p:spPr>
        <p:txBody>
          <a:bodyPr rIns="0"/>
          <a:lstStyle>
            <a:lvl1pPr algn="r">
              <a:defRPr sz="2800">
                <a:solidFill>
                  <a:schemeClr val="bg1"/>
                </a:solidFill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87563" y="4041775"/>
            <a:ext cx="6400800" cy="1752600"/>
          </a:xfrm>
        </p:spPr>
        <p:txBody>
          <a:bodyPr rIns="0"/>
          <a:lstStyle>
            <a:lvl1pPr marL="0" indent="0" algn="r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354763" y="3681413"/>
            <a:ext cx="2133600" cy="252412"/>
          </a:xfrm>
        </p:spPr>
        <p:txBody>
          <a:bodyPr lIns="91440" rIns="0" anchor="t"/>
          <a:lstStyle>
            <a:lvl1pPr algn="r">
              <a:defRPr sz="1200"/>
            </a:lvl1pPr>
          </a:lstStyle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345238"/>
            <a:ext cx="2895600" cy="476250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876536-1DC3-4713-88DF-D0077ED846A0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34175" y="657225"/>
            <a:ext cx="2159000" cy="5468938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5588" y="657225"/>
            <a:ext cx="6326187" cy="5468938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5749AB-D019-48A3-9556-CCCB8BCF3721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7C1D55-7283-42D1-8D67-7668C1AEBBDF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08D5FC-CF62-44FB-899F-4511DAD0C8CE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5588" y="1881188"/>
            <a:ext cx="4241800" cy="4244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9788" y="1881188"/>
            <a:ext cx="4243387" cy="4244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AB00A8-AEA4-4688-AE70-3FF5AE74992D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175348-25A1-4AD7-9930-C7B8AD4E2E28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5F416-6C1E-4735-81D0-1F3EE1718EBC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340DF2-4BB8-4F55-A851-43724A14A4B8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BCDFA-AB58-49A8-A63C-15323D53C824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F262AC-DEB4-4E84-B31F-19EFCFA8730C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588" y="657225"/>
            <a:ext cx="8637587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5588" y="1881188"/>
            <a:ext cx="8637587" cy="424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5588" y="6642100"/>
            <a:ext cx="21336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43325" y="73025"/>
            <a:ext cx="53641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59575" y="6642100"/>
            <a:ext cx="21336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34712966-2482-4189-ACFD-47DD75BEB37E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25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3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00400" y="1447800"/>
            <a:ext cx="5638800" cy="976313"/>
          </a:xfrm>
        </p:spPr>
        <p:txBody>
          <a:bodyPr/>
          <a:lstStyle/>
          <a:p>
            <a:r>
              <a:rPr lang="en-US" altLang="ja-JP" b="1" dirty="0" smtClean="0"/>
              <a:t>Economics of Demeny Voting</a:t>
            </a:r>
            <a:r>
              <a:rPr lang="ja-JP" altLang="ja-JP" sz="3200" dirty="0" smtClean="0"/>
              <a:t/>
            </a:r>
            <a:br>
              <a:rPr lang="ja-JP" altLang="ja-JP" sz="3200" dirty="0" smtClean="0"/>
            </a:br>
            <a:endParaRPr lang="ja-JP" altLang="ja-JP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3810000"/>
            <a:ext cx="7696200" cy="19843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ja-JP" sz="1600" dirty="0" smtClean="0"/>
              <a:t>Reiko Aoki (CIS,IER, </a:t>
            </a:r>
            <a:r>
              <a:rPr lang="en-US" altLang="ja-JP" sz="1600" dirty="0" err="1" smtClean="0"/>
              <a:t>Hitotsubashi</a:t>
            </a:r>
            <a:r>
              <a:rPr lang="en-US" altLang="ja-JP" sz="1600" dirty="0" smtClean="0"/>
              <a:t> University)</a:t>
            </a:r>
          </a:p>
          <a:p>
            <a:pPr fontAlgn="auto">
              <a:spcAft>
                <a:spcPts val="0"/>
              </a:spcAft>
              <a:defRPr/>
            </a:pPr>
            <a:endParaRPr lang="en-US" altLang="ja-JP" dirty="0" smtClean="0"/>
          </a:p>
          <a:p>
            <a:pPr fontAlgn="auto">
              <a:spcAft>
                <a:spcPts val="0"/>
              </a:spcAft>
              <a:defRPr/>
            </a:pPr>
            <a:r>
              <a:rPr lang="en-US" altLang="ja-JP" sz="1600" dirty="0" smtClean="0"/>
              <a:t>“Political Economy of Low Fertility of Aging” Workshop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altLang="ja-JP" dirty="0" smtClean="0"/>
              <a:t>Center for Intergenerational Studies (CIS) &amp; National  Institute of Research Advancement (NIRA)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altLang="ja-JP" dirty="0" smtClean="0"/>
              <a:t>2 March 2011</a:t>
            </a:r>
          </a:p>
          <a:p>
            <a:endParaRPr lang="ja-JP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Change in age structure</a:t>
            </a:r>
          </a:p>
          <a:p>
            <a:r>
              <a:rPr lang="en-US" altLang="ja-JP" dirty="0" smtClean="0"/>
              <a:t>Significant part of Intergenerational distribution of resources is public </a:t>
            </a:r>
          </a:p>
          <a:p>
            <a:r>
              <a:rPr lang="en-US" altLang="ja-JP" dirty="0" smtClean="0"/>
              <a:t>Need to account all generations in the political process</a:t>
            </a:r>
          </a:p>
          <a:p>
            <a:r>
              <a:rPr lang="en-US" altLang="ja-JP" dirty="0" smtClean="0"/>
              <a:t>Danger of resource depletion requires consideration of future welfare </a:t>
            </a:r>
          </a:p>
          <a:p>
            <a:pPr>
              <a:buNone/>
            </a:pP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Recent Changes in Economic </a:t>
            </a:r>
            <a:r>
              <a:rPr lang="en-US" altLang="ja-JP" dirty="0" smtClean="0"/>
              <a:t>Environment </a:t>
            </a:r>
            <a:endParaRPr kumimoji="1" lang="ja-JP" altLang="en-US" dirty="0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10</a:t>
            </a:fld>
            <a:endParaRPr lang="en-US" altLang="ja-JP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Have a parent or parents vote on children’s behalf </a:t>
            </a:r>
          </a:p>
          <a:p>
            <a:r>
              <a:rPr lang="en-US" altLang="ja-JP" dirty="0" smtClean="0"/>
              <a:t>Example </a:t>
            </a:r>
          </a:p>
          <a:p>
            <a:pPr lvl="1"/>
            <a:r>
              <a:rPr lang="en-US" altLang="ja-JP" dirty="0" smtClean="0"/>
              <a:t>Mother, father, and 1 child</a:t>
            </a:r>
          </a:p>
          <a:p>
            <a:pPr lvl="1"/>
            <a:r>
              <a:rPr lang="en-US" altLang="ja-JP" dirty="0" smtClean="0"/>
              <a:t>Each parent has 1 (self) + 0.5 (1/2 of 1 child)=1.5</a:t>
            </a:r>
          </a:p>
          <a:p>
            <a:r>
              <a:rPr lang="en-US" altLang="ja-JP" dirty="0" smtClean="0"/>
              <a:t>In practice, need to clarify cases of adopted children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Demeny Voting</a:t>
            </a:r>
            <a:endParaRPr kumimoji="1" lang="ja-JP" altLang="en-US" dirty="0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11</a:t>
            </a:fld>
            <a:endParaRPr lang="en-US" altLang="ja-JP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Demeny Voting </a:t>
            </a:r>
            <a:endParaRPr kumimoji="1" lang="ja-JP" altLang="en-US" dirty="0"/>
          </a:p>
        </p:txBody>
      </p:sp>
      <p:graphicFrame>
        <p:nvGraphicFramePr>
          <p:cNvPr id="7" name="コンテンツ プレースホルダ 6"/>
          <p:cNvGraphicFramePr>
            <a:graphicFrameLocks noGrp="1"/>
          </p:cNvGraphicFramePr>
          <p:nvPr>
            <p:ph idx="1"/>
          </p:nvPr>
        </p:nvGraphicFramePr>
        <p:xfrm>
          <a:off x="914400" y="1828800"/>
          <a:ext cx="7467600" cy="3759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/>
                <a:gridCol w="2489200"/>
                <a:gridCol w="2489200"/>
              </a:tblGrid>
              <a:tr h="1145243">
                <a:tc>
                  <a:txBody>
                    <a:bodyPr/>
                    <a:lstStyle/>
                    <a:p>
                      <a:endParaRPr kumimoji="1" lang="ja-JP" altLang="en-US" sz="2800" dirty="0">
                        <a:solidFill>
                          <a:schemeClr val="accent3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C00000">
                            <a:shade val="30000"/>
                            <a:satMod val="115000"/>
                          </a:srgbClr>
                        </a:gs>
                        <a:gs pos="50000">
                          <a:srgbClr val="C00000">
                            <a:shade val="67500"/>
                            <a:satMod val="115000"/>
                          </a:srgbClr>
                        </a:gs>
                        <a:gs pos="100000">
                          <a:srgbClr val="C00000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>
                          <a:solidFill>
                            <a:schemeClr val="accent3"/>
                          </a:solidFill>
                        </a:rPr>
                        <a:t>Current</a:t>
                      </a:r>
                      <a:endParaRPr kumimoji="1" lang="ja-JP" altLang="en-US" sz="2800" dirty="0">
                        <a:solidFill>
                          <a:schemeClr val="accent3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C00000">
                            <a:shade val="30000"/>
                            <a:satMod val="115000"/>
                          </a:srgbClr>
                        </a:gs>
                        <a:gs pos="50000">
                          <a:srgbClr val="C00000">
                            <a:shade val="67500"/>
                            <a:satMod val="115000"/>
                          </a:srgbClr>
                        </a:gs>
                        <a:gs pos="100000">
                          <a:srgbClr val="C00000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>
                          <a:solidFill>
                            <a:schemeClr val="bg1"/>
                          </a:solidFill>
                        </a:rPr>
                        <a:t>Demeny Voting</a:t>
                      </a:r>
                      <a:endParaRPr kumimoji="1" lang="ja-JP" alt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C00000">
                            <a:shade val="30000"/>
                            <a:satMod val="115000"/>
                          </a:srgbClr>
                        </a:gs>
                        <a:gs pos="50000">
                          <a:srgbClr val="C00000">
                            <a:shade val="67500"/>
                            <a:satMod val="115000"/>
                          </a:srgbClr>
                        </a:gs>
                        <a:gs pos="100000">
                          <a:srgbClr val="C00000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1145243">
                <a:tc>
                  <a:txBody>
                    <a:bodyPr/>
                    <a:lstStyle/>
                    <a:p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Parents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24%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37%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</a:tr>
              <a:tr h="1469348">
                <a:tc>
                  <a:txBody>
                    <a:bodyPr/>
                    <a:lstStyle/>
                    <a:p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Pension</a:t>
                      </a:r>
                      <a:r>
                        <a:rPr kumimoji="1" lang="en-US" altLang="ja-JP" sz="2800" baseline="0" dirty="0" smtClean="0">
                          <a:solidFill>
                            <a:schemeClr val="tx1"/>
                          </a:solidFill>
                        </a:rPr>
                        <a:t> Bloc       ( &gt;55 years)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43%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35%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12</a:t>
            </a:fld>
            <a:endParaRPr lang="en-US" altLang="ja-JP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Can it be achieved through democratic process ? </a:t>
            </a:r>
          </a:p>
          <a:p>
            <a:r>
              <a:rPr lang="en-US" altLang="ja-JP" dirty="0" smtClean="0"/>
              <a:t>Why would current voters ( 20years and older) give children a vote ? </a:t>
            </a:r>
          </a:p>
          <a:p>
            <a:r>
              <a:rPr lang="en-US" altLang="ja-JP" b="1" dirty="0" smtClean="0"/>
              <a:t>All generations benefit </a:t>
            </a:r>
            <a:r>
              <a:rPr lang="en-US" altLang="ja-JP" dirty="0" smtClean="0"/>
              <a:t>from greater investment in children</a:t>
            </a:r>
          </a:p>
          <a:p>
            <a:r>
              <a:rPr lang="en-US" altLang="ja-JP" dirty="0" smtClean="0"/>
              <a:t>Demeny voting prevents free riding among current generation</a:t>
            </a:r>
            <a:r>
              <a:rPr kumimoji="1" lang="en-US" altLang="ja-JP" dirty="0" smtClean="0"/>
              <a:t> = able to commit to future</a:t>
            </a:r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4000" dirty="0" smtClean="0"/>
              <a:t>Is Demeny Voting </a:t>
            </a:r>
            <a:br>
              <a:rPr kumimoji="1" lang="en-US" altLang="ja-JP" sz="4000" dirty="0" smtClean="0"/>
            </a:br>
            <a:r>
              <a:rPr kumimoji="1" lang="en-US" altLang="ja-JP" sz="4000" dirty="0" smtClean="0"/>
              <a:t>Beneficial to Current Voters ?</a:t>
            </a:r>
            <a:endParaRPr kumimoji="1" lang="ja-JP" altLang="en-US" sz="4000" dirty="0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13</a:t>
            </a:fld>
            <a:endParaRPr lang="en-US" altLang="ja-JP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Economics Model Framework (1)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Intergenerational Income Distribution using “OLG”</a:t>
            </a:r>
          </a:p>
          <a:p>
            <a:pPr lvl="1"/>
            <a:r>
              <a:rPr lang="en-US" altLang="ja-JP" dirty="0" smtClean="0"/>
              <a:t>2 generations Working and Retired</a:t>
            </a:r>
          </a:p>
          <a:p>
            <a:r>
              <a:rPr lang="en-US" altLang="ja-JP" dirty="0" smtClean="0"/>
              <a:t>Altruism 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Parent cares about child (forward)</a:t>
            </a:r>
          </a:p>
          <a:p>
            <a:pPr lvl="1"/>
            <a:r>
              <a:rPr kumimoji="1" lang="en-US" altLang="ja-JP" dirty="0" smtClean="0"/>
              <a:t>Child cares about parent (backward)</a:t>
            </a:r>
          </a:p>
          <a:p>
            <a:r>
              <a:rPr lang="en-US" altLang="ja-JP" dirty="0" smtClean="0"/>
              <a:t>Retired with or without children</a:t>
            </a:r>
          </a:p>
          <a:p>
            <a:pPr lvl="1"/>
            <a:r>
              <a:rPr kumimoji="1" lang="en-US" altLang="ja-JP" dirty="0" smtClean="0"/>
              <a:t>Working generation still reproducing 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22 February 2011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Aoki "Demographic Change, Intergenerationl Altruism &amp; Fiscal Policy - Poltical Economy Approach" 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14</a:t>
            </a:fld>
            <a:endParaRPr lang="en-US" altLang="ja-JP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Framework (2)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Politically determined income distribution</a:t>
            </a:r>
          </a:p>
          <a:p>
            <a:pPr lvl="1"/>
            <a:r>
              <a:rPr lang="en-US" altLang="ja-JP" dirty="0" smtClean="0"/>
              <a:t>Intergenerational coalition possible</a:t>
            </a:r>
          </a:p>
          <a:p>
            <a:r>
              <a:rPr lang="en-US" altLang="ja-JP" dirty="0" smtClean="0"/>
              <a:t>Demeny voting system</a:t>
            </a:r>
          </a:p>
          <a:p>
            <a:pPr lvl="1"/>
            <a:r>
              <a:rPr lang="en-US" altLang="ja-JP" dirty="0" smtClean="0"/>
              <a:t>Child has a vote</a:t>
            </a:r>
          </a:p>
          <a:p>
            <a:pPr lvl="1"/>
            <a:r>
              <a:rPr lang="en-US" altLang="ja-JP" dirty="0" smtClean="0"/>
              <a:t>Parent votes on behalf </a:t>
            </a:r>
          </a:p>
          <a:p>
            <a:pPr lvl="1"/>
            <a:r>
              <a:rPr lang="en-US" altLang="ja-JP" dirty="0" smtClean="0"/>
              <a:t>Why ? </a:t>
            </a:r>
          </a:p>
          <a:p>
            <a:pPr lvl="2"/>
            <a:r>
              <a:rPr lang="en-US" altLang="ja-JP" dirty="0" smtClean="0"/>
              <a:t>Intergenerational income distribution has become a political issue. All generations should have political representation.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15</a:t>
            </a:fld>
            <a:endParaRPr lang="en-US" altLang="ja-JP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Main Conclusion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28600" y="1752600"/>
            <a:ext cx="8637587" cy="4244975"/>
          </a:xfrm>
        </p:spPr>
        <p:txBody>
          <a:bodyPr/>
          <a:lstStyle/>
          <a:p>
            <a:r>
              <a:rPr kumimoji="1" lang="en-US" altLang="ja-JP" dirty="0" smtClean="0"/>
              <a:t>Working generation become more altruistic </a:t>
            </a:r>
            <a:r>
              <a:rPr lang="ja-JP" altLang="en-US" dirty="0" smtClean="0"/>
              <a:t> → </a:t>
            </a:r>
            <a:r>
              <a:rPr lang="en-US" altLang="ja-JP" dirty="0" smtClean="0"/>
              <a:t>Working generation + Retirees with child coalition </a:t>
            </a:r>
            <a:r>
              <a:rPr lang="ja-JP" altLang="en-US" dirty="0" smtClean="0"/>
              <a:t> → </a:t>
            </a:r>
            <a:r>
              <a:rPr lang="en-US" altLang="ja-JP" dirty="0" smtClean="0"/>
              <a:t>Lower fiscal burden of Working generation </a:t>
            </a:r>
            <a:r>
              <a:rPr lang="ja-JP" altLang="en-US" dirty="0" smtClean="0"/>
              <a:t> → </a:t>
            </a:r>
            <a:r>
              <a:rPr lang="en-US" altLang="ja-JP" dirty="0" smtClean="0"/>
              <a:t>Working generation better-off </a:t>
            </a:r>
          </a:p>
          <a:p>
            <a:r>
              <a:rPr lang="en-US" altLang="ja-JP" dirty="0" smtClean="0"/>
              <a:t>Demeny voting cooperation possible with </a:t>
            </a:r>
          </a:p>
          <a:p>
            <a:pPr lvl="1"/>
            <a:r>
              <a:rPr lang="en-US" altLang="ja-JP" dirty="0" smtClean="0"/>
              <a:t>Higher levels of intergenerational altruism</a:t>
            </a:r>
          </a:p>
          <a:p>
            <a:pPr lvl="1"/>
            <a:r>
              <a:rPr lang="en-US" altLang="ja-JP" dirty="0" smtClean="0"/>
              <a:t>Weaker political power of working generation</a:t>
            </a:r>
          </a:p>
          <a:p>
            <a:r>
              <a:rPr lang="en-US" altLang="ja-JP" b="1" dirty="0" smtClean="0"/>
              <a:t>Majority better off with Demeny voting </a:t>
            </a:r>
            <a:endParaRPr kumimoji="1" lang="ja-JP" altLang="en-US" b="1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16</a:t>
            </a:fld>
            <a:endParaRPr lang="en-US" altLang="ja-JP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b="1" dirty="0" smtClean="0"/>
              <a:t>Generational Structure</a:t>
            </a:r>
            <a:endParaRPr lang="ja-JP" altLang="en-US" dirty="0" smtClean="0"/>
          </a:p>
        </p:txBody>
      </p:sp>
      <p:sp>
        <p:nvSpPr>
          <p:cNvPr id="5" name="右中かっこ 4"/>
          <p:cNvSpPr/>
          <p:nvPr/>
        </p:nvSpPr>
        <p:spPr>
          <a:xfrm>
            <a:off x="7010400" y="3124200"/>
            <a:ext cx="304800" cy="1295400"/>
          </a:xfrm>
          <a:prstGeom prst="rightBrac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03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ja-JP" altLang="en-US">
              <a:latin typeface="Calibri" pitchFamily="34" charset="0"/>
            </a:endParaRP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7848600" y="3810000"/>
          <a:ext cx="631825" cy="228600"/>
        </p:xfrm>
        <a:graphic>
          <a:graphicData uri="http://schemas.openxmlformats.org/presentationml/2006/ole">
            <p:oleObj spid="_x0000_s1026" name="数式" r:id="rId3" imgW="609480" imgH="228600" progId="Equation.3">
              <p:embed/>
            </p:oleObj>
          </a:graphicData>
        </a:graphic>
      </p:graphicFrame>
      <p:sp>
        <p:nvSpPr>
          <p:cNvPr id="1031" name="テキスト ボックス 9"/>
          <p:cNvSpPr txBox="1">
            <a:spLocks noChangeArrowheads="1"/>
          </p:cNvSpPr>
          <p:nvPr/>
        </p:nvSpPr>
        <p:spPr bwMode="auto">
          <a:xfrm>
            <a:off x="7467600" y="3429000"/>
            <a:ext cx="1676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1200" dirty="0" smtClean="0">
                <a:latin typeface="Calibri" pitchFamily="34" charset="0"/>
              </a:rPr>
              <a:t>Proportion with Child</a:t>
            </a:r>
            <a:endParaRPr lang="ja-JP" altLang="en-US" sz="1200" dirty="0">
              <a:latin typeface="Calibri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2667000"/>
            <a:ext cx="603885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フッター プレースホルダ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15" name="スライド番号プレースホルダ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17</a:t>
            </a:fld>
            <a:endParaRPr lang="en-US" altLang="ja-JP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Households (1)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There are two generations involved in each period t (t=0, 1, 2,</a:t>
            </a:r>
            <a:r>
              <a:rPr lang="ja-JP" altLang="ja-JP" dirty="0" smtClean="0"/>
              <a:t>…</a:t>
            </a:r>
            <a:r>
              <a:rPr lang="en-US" altLang="ja-JP" dirty="0" smtClean="0"/>
              <a:t>)</a:t>
            </a:r>
          </a:p>
          <a:p>
            <a:pPr lvl="1"/>
            <a:r>
              <a:rPr lang="en-US" altLang="ja-JP" dirty="0" smtClean="0"/>
              <a:t>Working generation </a:t>
            </a:r>
            <a:r>
              <a:rPr lang="en-US" altLang="ja-JP" i="1" dirty="0" smtClean="0"/>
              <a:t>t</a:t>
            </a:r>
            <a:r>
              <a:rPr lang="en-US" altLang="ja-JP" dirty="0" smtClean="0"/>
              <a:t> </a:t>
            </a:r>
          </a:p>
          <a:p>
            <a:pPr lvl="1"/>
            <a:r>
              <a:rPr lang="en-US" altLang="ja-JP" dirty="0" smtClean="0"/>
              <a:t>Retired generation </a:t>
            </a:r>
            <a:r>
              <a:rPr lang="en-US" altLang="ja-JP" i="1" dirty="0" smtClean="0"/>
              <a:t>t</a:t>
            </a:r>
            <a:r>
              <a:rPr lang="ja-JP" altLang="ja-JP" i="1" dirty="0" smtClean="0"/>
              <a:t>－</a:t>
            </a:r>
            <a:r>
              <a:rPr lang="en-US" altLang="ja-JP" i="1" dirty="0" smtClean="0"/>
              <a:t>1</a:t>
            </a:r>
            <a:r>
              <a:rPr lang="en-US" altLang="ja-JP" dirty="0" smtClean="0"/>
              <a:t> (which was the Working generation in period t). </a:t>
            </a:r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18</a:t>
            </a:fld>
            <a:endParaRPr lang="en-US" altLang="ja-JP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Households (2)</a:t>
            </a:r>
            <a:endParaRPr lang="ja-JP" altLang="en-US" dirty="0" smtClean="0"/>
          </a:p>
        </p:txBody>
      </p:sp>
      <p:sp>
        <p:nvSpPr>
          <p:cNvPr id="2054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Working generation t , in period s, earns lifetime wage,        , has lifetime consumption,</a:t>
            </a:r>
          </a:p>
          <a:p>
            <a:pPr>
              <a:buNone/>
            </a:pPr>
            <a:r>
              <a:rPr lang="en-US" altLang="ja-JP" dirty="0" smtClean="0"/>
              <a:t>           and pays tax in period         .  In period t,  </a:t>
            </a:r>
          </a:p>
          <a:p>
            <a:pPr eaLnBrk="1" hangingPunct="1"/>
            <a:endParaRPr lang="en-US" altLang="ja-JP" dirty="0" smtClean="0"/>
          </a:p>
          <a:p>
            <a:pPr eaLnBrk="1" hangingPunct="1"/>
            <a:endParaRPr lang="en-US" altLang="ja-JP" dirty="0" smtClean="0"/>
          </a:p>
          <a:p>
            <a:pPr eaLnBrk="1" hangingPunct="1"/>
            <a:r>
              <a:rPr lang="en-US" altLang="ja-JP" dirty="0" smtClean="0"/>
              <a:t>Retired generation t-1, can recover tax paid in t-1 by issuing bonds in period t, </a:t>
            </a:r>
          </a:p>
          <a:p>
            <a:pPr eaLnBrk="1" hangingPunct="1">
              <a:buFont typeface="Arial" charset="0"/>
              <a:buNone/>
            </a:pPr>
            <a:endParaRPr lang="en-US" altLang="ja-JP" dirty="0" smtClean="0"/>
          </a:p>
          <a:p>
            <a:pPr eaLnBrk="1" hangingPunct="1"/>
            <a:endParaRPr lang="en-US" altLang="ja-JP" dirty="0" smtClean="0"/>
          </a:p>
          <a:p>
            <a:pPr eaLnBrk="1" hangingPunct="1"/>
            <a:endParaRPr lang="ja-JP" altLang="en-US" dirty="0" smtClean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752600" y="3657600"/>
          <a:ext cx="5384800" cy="609600"/>
        </p:xfrm>
        <a:graphic>
          <a:graphicData uri="http://schemas.openxmlformats.org/presentationml/2006/ole">
            <p:oleObj spid="_x0000_s2050" name="数式" r:id="rId3" imgW="2070000" imgH="22860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051" name="数式" r:id="rId4" imgW="114120" imgH="215640" progId="Equation.3">
              <p:embed/>
            </p:oleObj>
          </a:graphicData>
        </a:graphic>
      </p:graphicFrame>
      <p:graphicFrame>
        <p:nvGraphicFramePr>
          <p:cNvPr id="2052" name="Object 6"/>
          <p:cNvGraphicFramePr>
            <a:graphicFrameLocks noChangeAspect="1"/>
          </p:cNvGraphicFramePr>
          <p:nvPr/>
        </p:nvGraphicFramePr>
        <p:xfrm>
          <a:off x="685800" y="5791200"/>
          <a:ext cx="7823200" cy="533400"/>
        </p:xfrm>
        <a:graphic>
          <a:graphicData uri="http://schemas.openxmlformats.org/presentationml/2006/ole">
            <p:oleObj spid="_x0000_s2052" name="数式" r:id="rId5" imgW="3352680" imgH="228600" progId="Equation.3">
              <p:embed/>
            </p:oleObj>
          </a:graphicData>
        </a:graphic>
      </p:graphicFrame>
      <p:graphicFrame>
        <p:nvGraphicFramePr>
          <p:cNvPr id="7" name="オブジェクト 6"/>
          <p:cNvGraphicFramePr>
            <a:graphicFrameLocks noChangeAspect="1"/>
          </p:cNvGraphicFramePr>
          <p:nvPr/>
        </p:nvGraphicFramePr>
        <p:xfrm>
          <a:off x="3124200" y="2438400"/>
          <a:ext cx="914400" cy="549275"/>
        </p:xfrm>
        <a:graphic>
          <a:graphicData uri="http://schemas.openxmlformats.org/presentationml/2006/ole">
            <p:oleObj spid="_x0000_s2053" name="数式" r:id="rId6" imgW="380880" imgH="228600" progId="Equation.3">
              <p:embed/>
            </p:oleObj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/>
        </p:nvGraphicFramePr>
        <p:xfrm>
          <a:off x="609600" y="2971800"/>
          <a:ext cx="884805" cy="549275"/>
        </p:xfrm>
        <a:graphic>
          <a:graphicData uri="http://schemas.openxmlformats.org/presentationml/2006/ole">
            <p:oleObj spid="_x0000_s2056" name="数式" r:id="rId7" imgW="368280" imgH="228600" progId="Equation.3">
              <p:embed/>
            </p:oleObj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/>
        </p:nvGraphicFramePr>
        <p:xfrm>
          <a:off x="5715000" y="2971800"/>
          <a:ext cx="812800" cy="562708"/>
        </p:xfrm>
        <a:graphic>
          <a:graphicData uri="http://schemas.openxmlformats.org/presentationml/2006/ole">
            <p:oleObj spid="_x0000_s2057" name="数式" r:id="rId8" imgW="330120" imgH="228600" progId="Equation.3">
              <p:embed/>
            </p:oleObj>
          </a:graphicData>
        </a:graphic>
      </p:graphicFrame>
      <p:sp>
        <p:nvSpPr>
          <p:cNvPr id="13" name="フッター プレースホルダ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15" name="日付プレースホルダ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16" name="スライド番号プレースホル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19</a:t>
            </a:fld>
            <a:endParaRPr lang="en-US" altLang="ja-JP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Background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2 decades of low fertility crisis</a:t>
            </a:r>
          </a:p>
          <a:p>
            <a:r>
              <a:rPr lang="en-US" altLang="ja-JP" dirty="0" smtClean="0"/>
              <a:t>Policies to increase fertility have not been effective</a:t>
            </a:r>
          </a:p>
          <a:p>
            <a:r>
              <a:rPr lang="en-US" altLang="ja-JP" dirty="0" smtClean="0"/>
              <a:t>Political attention on other topics</a:t>
            </a:r>
          </a:p>
          <a:p>
            <a:pPr lvl="1"/>
            <a:r>
              <a:rPr lang="en-US" altLang="ja-JP" dirty="0" smtClean="0"/>
              <a:t>Pension reform</a:t>
            </a:r>
          </a:p>
          <a:p>
            <a:pPr lvl="1"/>
            <a:r>
              <a:rPr lang="en-US" altLang="ja-JP" dirty="0" smtClean="0"/>
              <a:t>Healthcare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2</a:t>
            </a:fld>
            <a:endParaRPr lang="en-US" altLang="ja-JP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b="1" dirty="0" smtClean="0"/>
              <a:t>Household Utility</a:t>
            </a:r>
            <a:endParaRPr lang="ja-JP" altLang="en-US" dirty="0" smtClean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914400" y="2057400"/>
          <a:ext cx="7861300" cy="533400"/>
        </p:xfrm>
        <a:graphic>
          <a:graphicData uri="http://schemas.openxmlformats.org/presentationml/2006/ole">
            <p:oleObj spid="_x0000_s3074" name="数式" r:id="rId3" imgW="3555720" imgH="241200" progId="Equation.3">
              <p:embed/>
            </p:oleObj>
          </a:graphicData>
        </a:graphic>
      </p:graphicFrame>
      <p:sp>
        <p:nvSpPr>
          <p:cNvPr id="3078" name="正方形/長方形 5"/>
          <p:cNvSpPr>
            <a:spLocks noChangeArrowheads="1"/>
          </p:cNvSpPr>
          <p:nvPr/>
        </p:nvSpPr>
        <p:spPr bwMode="auto">
          <a:xfrm>
            <a:off x="304800" y="1524000"/>
            <a:ext cx="49235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Calibri" pitchFamily="34" charset="0"/>
              </a:rPr>
              <a:t>Retired generation t</a:t>
            </a:r>
            <a:r>
              <a:rPr lang="ja-JP" altLang="ja-JP" sz="2400" dirty="0">
                <a:latin typeface="Calibri" pitchFamily="34" charset="0"/>
              </a:rPr>
              <a:t>－</a:t>
            </a:r>
            <a:r>
              <a:rPr lang="en-US" altLang="ja-JP" sz="2400" dirty="0" smtClean="0">
                <a:latin typeface="Calibri" pitchFamily="34" charset="0"/>
              </a:rPr>
              <a:t>1 </a:t>
            </a:r>
            <a:r>
              <a:rPr lang="en-US" altLang="ja-JP" sz="2400" u="sng" dirty="0" smtClean="0">
                <a:latin typeface="Calibri" pitchFamily="34" charset="0"/>
              </a:rPr>
              <a:t>with</a:t>
            </a:r>
            <a:r>
              <a:rPr lang="en-US" altLang="ja-JP" sz="2400" dirty="0" smtClean="0">
                <a:latin typeface="Calibri" pitchFamily="34" charset="0"/>
              </a:rPr>
              <a:t> children </a:t>
            </a:r>
            <a:endParaRPr lang="ja-JP" altLang="en-US" sz="2400" dirty="0">
              <a:latin typeface="Calibri" pitchFamily="34" charset="0"/>
            </a:endParaRPr>
          </a:p>
        </p:txBody>
      </p:sp>
      <p:sp>
        <p:nvSpPr>
          <p:cNvPr id="3079" name="正方形/長方形 6"/>
          <p:cNvSpPr>
            <a:spLocks noChangeArrowheads="1"/>
          </p:cNvSpPr>
          <p:nvPr/>
        </p:nvSpPr>
        <p:spPr bwMode="auto">
          <a:xfrm>
            <a:off x="228600" y="2819400"/>
            <a:ext cx="51439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400" dirty="0" smtClean="0">
                <a:latin typeface="Calibri" pitchFamily="34" charset="0"/>
              </a:rPr>
              <a:t>Retired generation t-1 </a:t>
            </a:r>
            <a:r>
              <a:rPr lang="en-US" altLang="ja-JP" sz="2400" u="sng" dirty="0" smtClean="0">
                <a:latin typeface="Calibri" pitchFamily="34" charset="0"/>
              </a:rPr>
              <a:t>without</a:t>
            </a:r>
            <a:r>
              <a:rPr lang="en-US" altLang="ja-JP" sz="2400" dirty="0" smtClean="0">
                <a:latin typeface="Calibri" pitchFamily="34" charset="0"/>
              </a:rPr>
              <a:t> children</a:t>
            </a:r>
            <a:endParaRPr lang="ja-JP" altLang="en-US" sz="2400" dirty="0">
              <a:latin typeface="Calibri" pitchFamily="34" charset="0"/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ph idx="1"/>
          </p:nvPr>
        </p:nvGraphicFramePr>
        <p:xfrm>
          <a:off x="914400" y="3429000"/>
          <a:ext cx="2357438" cy="457200"/>
        </p:xfrm>
        <a:graphic>
          <a:graphicData uri="http://schemas.openxmlformats.org/presentationml/2006/ole">
            <p:oleObj spid="_x0000_s3075" name="数式" r:id="rId4" imgW="1244520" imgH="241200" progId="Equation.3">
              <p:embed/>
            </p:oleObj>
          </a:graphicData>
        </a:graphic>
      </p:graphicFrame>
      <p:sp>
        <p:nvSpPr>
          <p:cNvPr id="3080" name="正方形/長方形 8"/>
          <p:cNvSpPr>
            <a:spLocks noChangeArrowheads="1"/>
          </p:cNvSpPr>
          <p:nvPr/>
        </p:nvSpPr>
        <p:spPr bwMode="auto">
          <a:xfrm>
            <a:off x="228600" y="4038600"/>
            <a:ext cx="3505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400" dirty="0" smtClean="0">
                <a:latin typeface="Calibri" pitchFamily="34" charset="0"/>
              </a:rPr>
              <a:t>Working generation t </a:t>
            </a:r>
            <a:endParaRPr lang="ja-JP" altLang="en-US" sz="2400" dirty="0">
              <a:latin typeface="Calibri" pitchFamily="34" charset="0"/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914400" y="4724400"/>
          <a:ext cx="7439025" cy="533400"/>
        </p:xfrm>
        <a:graphic>
          <a:graphicData uri="http://schemas.openxmlformats.org/presentationml/2006/ole">
            <p:oleObj spid="_x0000_s3076" name="数式" r:id="rId5" imgW="3365280" imgH="241200" progId="Equation.3">
              <p:embed/>
            </p:oleObj>
          </a:graphicData>
        </a:graphic>
      </p:graphicFrame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12" name="円/楕円 11"/>
          <p:cNvSpPr/>
          <p:nvPr/>
        </p:nvSpPr>
        <p:spPr>
          <a:xfrm>
            <a:off x="6172200" y="4876800"/>
            <a:ext cx="3810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1600200" y="4876800"/>
            <a:ext cx="381000" cy="3048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>
              <a:solidFill>
                <a:srgbClr val="00B0F0"/>
              </a:solidFill>
            </a:endParaRPr>
          </a:p>
        </p:txBody>
      </p:sp>
      <p:graphicFrame>
        <p:nvGraphicFramePr>
          <p:cNvPr id="14" name="オブジェクト 13"/>
          <p:cNvGraphicFramePr>
            <a:graphicFrameLocks noChangeAspect="1"/>
          </p:cNvGraphicFramePr>
          <p:nvPr/>
        </p:nvGraphicFramePr>
        <p:xfrm>
          <a:off x="838200" y="5562600"/>
          <a:ext cx="381000" cy="501649"/>
        </p:xfrm>
        <a:graphic>
          <a:graphicData uri="http://schemas.openxmlformats.org/presentationml/2006/ole">
            <p:oleObj spid="_x0000_s3077" name="数式" r:id="rId6" imgW="152280" imgH="139680" progId="Equation.3">
              <p:embed/>
            </p:oleObj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5105400" y="5486400"/>
          <a:ext cx="349250" cy="539750"/>
        </p:xfrm>
        <a:graphic>
          <a:graphicData uri="http://schemas.openxmlformats.org/presentationml/2006/ole">
            <p:oleObj spid="_x0000_s3078" name="数式" r:id="rId7" imgW="139680" imgH="177480" progId="Equation.3">
              <p:embed/>
            </p:oleObj>
          </a:graphicData>
        </a:graphic>
      </p:graphicFrame>
      <p:sp>
        <p:nvSpPr>
          <p:cNvPr id="18" name="正方形/長方形 8"/>
          <p:cNvSpPr>
            <a:spLocks noChangeArrowheads="1"/>
          </p:cNvSpPr>
          <p:nvPr/>
        </p:nvSpPr>
        <p:spPr bwMode="auto">
          <a:xfrm>
            <a:off x="1219200" y="5562600"/>
            <a:ext cx="2819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400" dirty="0" smtClean="0">
                <a:latin typeface="Calibri" pitchFamily="34" charset="0"/>
              </a:rPr>
              <a:t>= Backward altruism</a:t>
            </a:r>
            <a:endParaRPr lang="ja-JP" altLang="en-US" sz="2400" dirty="0">
              <a:latin typeface="Calibri" pitchFamily="34" charset="0"/>
            </a:endParaRPr>
          </a:p>
        </p:txBody>
      </p:sp>
      <p:sp>
        <p:nvSpPr>
          <p:cNvPr id="19" name="正方形/長方形 8"/>
          <p:cNvSpPr>
            <a:spLocks noChangeArrowheads="1"/>
          </p:cNvSpPr>
          <p:nvPr/>
        </p:nvSpPr>
        <p:spPr bwMode="auto">
          <a:xfrm>
            <a:off x="5638800" y="5562600"/>
            <a:ext cx="3505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400" dirty="0" smtClean="0">
                <a:latin typeface="Calibri" pitchFamily="34" charset="0"/>
              </a:rPr>
              <a:t>= Forward altruism</a:t>
            </a:r>
            <a:endParaRPr lang="ja-JP" altLang="en-US" sz="2400" dirty="0">
              <a:latin typeface="Calibri" pitchFamily="34" charset="0"/>
            </a:endParaRPr>
          </a:p>
        </p:txBody>
      </p:sp>
      <p:sp>
        <p:nvSpPr>
          <p:cNvPr id="20" name="日付プレースホルダ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21" name="スライド番号プレースホルダ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20</a:t>
            </a:fld>
            <a:endParaRPr lang="en-US" altLang="ja-JP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b="1" dirty="0" smtClean="0"/>
              <a:t>Government Budget Constraint </a:t>
            </a:r>
            <a:endParaRPr lang="ja-JP" altLang="ja-JP" dirty="0" smtClean="0"/>
          </a:p>
        </p:txBody>
      </p:sp>
      <p:sp>
        <p:nvSpPr>
          <p:cNvPr id="4101" name="コンテンツ プレースホル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(Planned) tax on generation </a:t>
            </a:r>
            <a:r>
              <a:rPr lang="en-US" altLang="ja-JP" i="1" dirty="0" smtClean="0"/>
              <a:t>t+1</a:t>
            </a:r>
            <a:r>
              <a:rPr lang="en-US" altLang="ja-JP" dirty="0" smtClean="0"/>
              <a:t> in period </a:t>
            </a:r>
            <a:r>
              <a:rPr lang="en-US" altLang="ja-JP" i="1" dirty="0" smtClean="0"/>
              <a:t>t</a:t>
            </a:r>
            <a:r>
              <a:rPr lang="en-US" altLang="ja-JP" dirty="0" smtClean="0"/>
              <a:t> </a:t>
            </a:r>
            <a:r>
              <a:rPr lang="ja-JP" altLang="en-US" dirty="0" smtClean="0"/>
              <a:t>　</a:t>
            </a:r>
            <a:endParaRPr lang="en-US" altLang="ja-JP" dirty="0" smtClean="0"/>
          </a:p>
          <a:p>
            <a:pPr eaLnBrk="1" hangingPunct="1"/>
            <a:endParaRPr lang="en-US" altLang="ja-JP" dirty="0" smtClean="0"/>
          </a:p>
          <a:p>
            <a:pPr eaLnBrk="1" hangingPunct="1"/>
            <a:endParaRPr lang="en-US" altLang="ja-JP" dirty="0" smtClean="0"/>
          </a:p>
          <a:p>
            <a:r>
              <a:rPr lang="en-US" altLang="ja-JP" dirty="0" smtClean="0"/>
              <a:t>Public debt when population size is </a:t>
            </a:r>
            <a:endParaRPr lang="ja-JP" altLang="en-US" dirty="0" smtClean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304800" y="4419600"/>
          <a:ext cx="8599488" cy="647700"/>
        </p:xfrm>
        <a:graphic>
          <a:graphicData uri="http://schemas.openxmlformats.org/presentationml/2006/ole">
            <p:oleObj spid="_x0000_s4098" name="数式" r:id="rId3" imgW="3035160" imgH="228600" progId="Equation.3">
              <p:embed/>
            </p:oleObj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514600" y="2514600"/>
          <a:ext cx="3429000" cy="685800"/>
        </p:xfrm>
        <a:graphic>
          <a:graphicData uri="http://schemas.openxmlformats.org/presentationml/2006/ole">
            <p:oleObj spid="_x0000_s4099" name="数式" r:id="rId4" imgW="1143000" imgH="228600" progId="Equation.3">
              <p:embed/>
            </p:oleObj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/>
        </p:nvGraphicFramePr>
        <p:xfrm>
          <a:off x="7162800" y="3581400"/>
          <a:ext cx="609600" cy="742950"/>
        </p:xfrm>
        <a:graphic>
          <a:graphicData uri="http://schemas.openxmlformats.org/presentationml/2006/ole">
            <p:oleObj spid="_x0000_s4100" name="数式" r:id="rId5" imgW="203040" imgH="228600" progId="Equation.3">
              <p:embed/>
            </p:oleObj>
          </a:graphicData>
        </a:graphic>
      </p:graphicFrame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10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11" name="スライド番号プレースホル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21</a:t>
            </a:fld>
            <a:endParaRPr lang="en-US" altLang="ja-JP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タイトル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z="3600" b="1" dirty="0" smtClean="0"/>
              <a:t>Political Process</a:t>
            </a:r>
            <a:endParaRPr lang="ja-JP" altLang="en-US" sz="3600" dirty="0" smtClean="0"/>
          </a:p>
        </p:txBody>
      </p:sp>
      <p:sp>
        <p:nvSpPr>
          <p:cNvPr id="28" name="コンテンツ プレースホルダ 27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altLang="ja-JP" b="1" dirty="0" smtClean="0"/>
              <a:t>“</a:t>
            </a:r>
            <a:r>
              <a:rPr lang="en-US" altLang="ja-JP" b="1" i="1" dirty="0" smtClean="0"/>
              <a:t>Retirees with children Independent Majority Regime</a:t>
            </a:r>
            <a:r>
              <a:rPr lang="en-US" altLang="ja-JP" b="1" dirty="0" smtClean="0"/>
              <a:t>”</a:t>
            </a:r>
            <a:endParaRPr lang="ja-JP" altLang="ja-JP" dirty="0" smtClean="0"/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ja-JP" dirty="0" smtClean="0"/>
          </a:p>
          <a:p>
            <a:pPr marL="514350" lvl="0" indent="-514350" fontAlgn="auto"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en-US" altLang="ja-JP" b="1" dirty="0" smtClean="0"/>
              <a:t>“</a:t>
            </a:r>
            <a:r>
              <a:rPr lang="en-US" altLang="ja-JP" b="1" i="1" dirty="0" smtClean="0"/>
              <a:t>Working generation Independent Majority Regime</a:t>
            </a:r>
            <a:r>
              <a:rPr lang="en-US" altLang="ja-JP" b="1" dirty="0" smtClean="0"/>
              <a:t>”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ja-JP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ja-JP" dirty="0" smtClean="0"/>
              <a:t>Generation </a:t>
            </a:r>
            <a:r>
              <a:rPr lang="en-US" altLang="ja-JP" i="1" dirty="0" err="1" smtClean="0"/>
              <a:t>k</a:t>
            </a:r>
            <a:r>
              <a:rPr lang="en-US" altLang="ja-JP" dirty="0" err="1" smtClean="0"/>
              <a:t>’s</a:t>
            </a:r>
            <a:r>
              <a:rPr lang="en-US" altLang="ja-JP" dirty="0" smtClean="0"/>
              <a:t> political activism in period </a:t>
            </a:r>
            <a:r>
              <a:rPr lang="en-US" altLang="ja-JP" i="1" dirty="0" smtClean="0"/>
              <a:t>t </a:t>
            </a:r>
            <a:r>
              <a:rPr lang="en-US" altLang="ja-JP" dirty="0" smtClean="0"/>
              <a:t>(e.g. voter turnout rate).</a:t>
            </a:r>
            <a:endParaRPr lang="ja-JP" altLang="en-US" dirty="0"/>
          </a:p>
        </p:txBody>
      </p:sp>
      <p:graphicFrame>
        <p:nvGraphicFramePr>
          <p:cNvPr id="5122" name="Object 24"/>
          <p:cNvGraphicFramePr>
            <a:graphicFrameLocks noChangeAspect="1"/>
          </p:cNvGraphicFramePr>
          <p:nvPr/>
        </p:nvGraphicFramePr>
        <p:xfrm>
          <a:off x="1828800" y="2514600"/>
          <a:ext cx="4302125" cy="990600"/>
        </p:xfrm>
        <a:graphic>
          <a:graphicData uri="http://schemas.openxmlformats.org/presentationml/2006/ole">
            <p:oleObj spid="_x0000_s5122" name="数式" r:id="rId3" imgW="2679480" imgH="482400" progId="Equation.3">
              <p:embed/>
            </p:oleObj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133600" y="4191000"/>
          <a:ext cx="1957388" cy="990600"/>
        </p:xfrm>
        <a:graphic>
          <a:graphicData uri="http://schemas.openxmlformats.org/presentationml/2006/ole">
            <p:oleObj spid="_x0000_s5123" name="数式" r:id="rId4" imgW="1218960" imgH="482400" progId="Equation.3">
              <p:embed/>
            </p:oleObj>
          </a:graphicData>
        </a:graphic>
      </p:graphicFrame>
      <p:graphicFrame>
        <p:nvGraphicFramePr>
          <p:cNvPr id="5124" name="Object 27"/>
          <p:cNvGraphicFramePr>
            <a:graphicFrameLocks noChangeAspect="1"/>
          </p:cNvGraphicFramePr>
          <p:nvPr/>
        </p:nvGraphicFramePr>
        <p:xfrm>
          <a:off x="3276600" y="5867400"/>
          <a:ext cx="1543050" cy="514350"/>
        </p:xfrm>
        <a:graphic>
          <a:graphicData uri="http://schemas.openxmlformats.org/presentationml/2006/ole">
            <p:oleObj spid="_x0000_s5124" name="数式" r:id="rId5" imgW="685800" imgH="228600" progId="Equation.3">
              <p:embed/>
            </p:oleObj>
          </a:graphicData>
        </a:graphic>
      </p:graphicFrame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10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11" name="スライド番号プレースホル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22</a:t>
            </a:fld>
            <a:endParaRPr lang="en-US" altLang="ja-JP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Possible Cooperation (Coalition) </a:t>
            </a:r>
            <a:endParaRPr lang="ja-JP" altLang="en-US" dirty="0" smtClean="0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199" y="2743200"/>
            <a:ext cx="6618805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23</a:t>
            </a:fld>
            <a:endParaRPr lang="en-US" altLang="ja-JP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タイトル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588375" cy="925513"/>
          </a:xfrm>
        </p:spPr>
        <p:txBody>
          <a:bodyPr/>
          <a:lstStyle/>
          <a:p>
            <a:pPr eaLnBrk="1" hangingPunct="1"/>
            <a:r>
              <a:rPr lang="en-US" altLang="ja-JP" dirty="0" smtClean="0"/>
              <a:t>Cooperation (Coalition) Regimes </a:t>
            </a:r>
            <a:endParaRPr lang="ja-JP" altLang="en-US" dirty="0" smtClean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525963"/>
          </a:xfrm>
        </p:spPr>
        <p:txBody>
          <a:bodyPr rtlCol="0">
            <a:normAutofit fontScale="92500" lnSpcReduction="20000"/>
          </a:bodyPr>
          <a:lstStyle/>
          <a:p>
            <a:pPr marL="514350" lvl="0" indent="-514350">
              <a:buFont typeface="+mj-lt"/>
              <a:buAutoNum type="arabicPeriod" startAt="3"/>
            </a:pPr>
            <a:r>
              <a:rPr lang="en-US" altLang="ja-JP" b="1" dirty="0" smtClean="0"/>
              <a:t>“</a:t>
            </a:r>
            <a:r>
              <a:rPr lang="en-US" altLang="ja-JP" b="1" i="1" dirty="0" smtClean="0"/>
              <a:t>Retirees Cooperation</a:t>
            </a:r>
            <a:r>
              <a:rPr lang="en-US" altLang="ja-JP" b="1" dirty="0" smtClean="0"/>
              <a:t> </a:t>
            </a:r>
            <a:r>
              <a:rPr lang="en-US" altLang="ja-JP" b="1" i="1" dirty="0" smtClean="0"/>
              <a:t>Regime</a:t>
            </a:r>
            <a:r>
              <a:rPr lang="en-US" altLang="ja-JP" b="1" dirty="0" smtClean="0"/>
              <a:t>”</a:t>
            </a:r>
          </a:p>
          <a:p>
            <a:pPr marL="514350" lvl="0" indent="-514350">
              <a:buFont typeface="+mj-lt"/>
              <a:buAutoNum type="arabicPeriod" startAt="3"/>
            </a:pPr>
            <a:endParaRPr lang="en-US" altLang="ja-JP" b="1" dirty="0" smtClean="0"/>
          </a:p>
          <a:p>
            <a:pPr marL="514350" lvl="0" indent="-514350">
              <a:buFont typeface="+mj-lt"/>
              <a:buAutoNum type="arabicPeriod" startAt="3"/>
            </a:pPr>
            <a:endParaRPr lang="en-US" altLang="ja-JP" b="1" dirty="0" smtClean="0"/>
          </a:p>
          <a:p>
            <a:pPr marL="514350" lvl="0" indent="-514350">
              <a:buFont typeface="+mj-lt"/>
              <a:buAutoNum type="arabicPeriod" startAt="3"/>
            </a:pPr>
            <a:r>
              <a:rPr lang="en-US" altLang="ja-JP" b="1" dirty="0" smtClean="0"/>
              <a:t>“</a:t>
            </a:r>
            <a:r>
              <a:rPr lang="en-US" altLang="ja-JP" b="1" i="1" dirty="0" smtClean="0"/>
              <a:t>Working generation + Retirees with children Cooperation Regime</a:t>
            </a:r>
            <a:r>
              <a:rPr lang="en-US" altLang="ja-JP" b="1" dirty="0" smtClean="0"/>
              <a:t>”</a:t>
            </a:r>
            <a:endParaRPr lang="en-US" altLang="ja-JP" sz="2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ja-JP" sz="2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ja-JP" sz="20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ja-JP" sz="20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ja-JP" sz="20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ja-JP" sz="26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ja-JP" sz="2600" dirty="0" smtClean="0"/>
              <a:t>Relative political influence of the working generation compared to working generation t-1  </a:t>
            </a:r>
            <a:r>
              <a:rPr lang="ja-JP" altLang="en-US" sz="2600" dirty="0" smtClean="0"/>
              <a:t>　</a:t>
            </a:r>
            <a:endParaRPr lang="en-US" altLang="ja-JP" sz="2600" dirty="0" smtClean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609600" y="2133600"/>
          <a:ext cx="7188200" cy="850900"/>
        </p:xfrm>
        <a:graphic>
          <a:graphicData uri="http://schemas.openxmlformats.org/presentationml/2006/ole">
            <p:oleObj spid="_x0000_s6146" name="数式" r:id="rId4" imgW="4076640" imgH="482400" progId="Equation.3">
              <p:embed/>
            </p:oleObj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1524000" y="4038600"/>
          <a:ext cx="4770438" cy="1254125"/>
        </p:xfrm>
        <a:graphic>
          <a:graphicData uri="http://schemas.openxmlformats.org/presentationml/2006/ole">
            <p:oleObj spid="_x0000_s6147" name="数式" r:id="rId5" imgW="2705040" imgH="711000" progId="Equation.3">
              <p:embed/>
            </p:oleObj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6096000" y="5791200"/>
          <a:ext cx="1828800" cy="413084"/>
        </p:xfrm>
        <a:graphic>
          <a:graphicData uri="http://schemas.openxmlformats.org/presentationml/2006/ole">
            <p:oleObj spid="_x0000_s6148" name="数式" r:id="rId6" imgW="1066680" imgH="241200" progId="Equation.3">
              <p:embed/>
            </p:oleObj>
          </a:graphicData>
        </a:graphic>
      </p:graphicFrame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10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11" name="スライド番号プレースホル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24</a:t>
            </a:fld>
            <a:endParaRPr lang="en-US" altLang="ja-JP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/>
          <p:nvPr/>
        </p:nvSpPr>
        <p:spPr>
          <a:xfrm>
            <a:off x="5791200" y="1600200"/>
            <a:ext cx="4572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" name="円/楕円 4"/>
          <p:cNvSpPr/>
          <p:nvPr/>
        </p:nvSpPr>
        <p:spPr>
          <a:xfrm>
            <a:off x="1143000" y="3962400"/>
            <a:ext cx="4572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" name="円/楕円 5"/>
          <p:cNvSpPr/>
          <p:nvPr/>
        </p:nvSpPr>
        <p:spPr>
          <a:xfrm>
            <a:off x="3733800" y="1600200"/>
            <a:ext cx="1295400" cy="2286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8" name="円/楕円 7"/>
          <p:cNvSpPr/>
          <p:nvPr/>
        </p:nvSpPr>
        <p:spPr>
          <a:xfrm>
            <a:off x="3657600" y="4191000"/>
            <a:ext cx="1219200" cy="2286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9" name="円/楕円 8"/>
          <p:cNvSpPr/>
          <p:nvPr/>
        </p:nvSpPr>
        <p:spPr>
          <a:xfrm>
            <a:off x="1143000" y="4191000"/>
            <a:ext cx="457200" cy="2286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295400"/>
            <a:ext cx="8048729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円/楕円 10"/>
          <p:cNvSpPr/>
          <p:nvPr/>
        </p:nvSpPr>
        <p:spPr>
          <a:xfrm>
            <a:off x="3657600" y="1600200"/>
            <a:ext cx="1447800" cy="2286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914400" y="4419600"/>
            <a:ext cx="381000" cy="2286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3581400" y="4419600"/>
            <a:ext cx="1524000" cy="2286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990600"/>
            <a:ext cx="67818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円/楕円 14"/>
          <p:cNvSpPr/>
          <p:nvPr/>
        </p:nvSpPr>
        <p:spPr>
          <a:xfrm>
            <a:off x="914400" y="4038600"/>
            <a:ext cx="3810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6" name="円/楕円 15"/>
          <p:cNvSpPr/>
          <p:nvPr/>
        </p:nvSpPr>
        <p:spPr>
          <a:xfrm>
            <a:off x="5791200" y="1524000"/>
            <a:ext cx="4572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19" name="円/楕円 18"/>
          <p:cNvSpPr/>
          <p:nvPr/>
        </p:nvSpPr>
        <p:spPr>
          <a:xfrm>
            <a:off x="5791200" y="4038600"/>
            <a:ext cx="3810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724400" y="1143000"/>
            <a:ext cx="20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Backward altruism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0" y="2514600"/>
            <a:ext cx="1095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Forward </a:t>
            </a:r>
          </a:p>
          <a:p>
            <a:r>
              <a:rPr kumimoji="1" lang="en-US" altLang="ja-JP" dirty="0" smtClean="0"/>
              <a:t>altruism</a:t>
            </a:r>
            <a:endParaRPr kumimoji="1" lang="ja-JP" altLang="en-US" dirty="0"/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981200" y="6019800"/>
          <a:ext cx="1828800" cy="412750"/>
        </p:xfrm>
        <a:graphic>
          <a:graphicData uri="http://schemas.openxmlformats.org/presentationml/2006/ole">
            <p:oleObj spid="_x0000_s27649" name="数式" r:id="rId5" imgW="1066680" imgH="241200" progId="Equation.3">
              <p:embed/>
            </p:oleObj>
          </a:graphicData>
        </a:graphic>
      </p:graphicFrame>
      <p:sp>
        <p:nvSpPr>
          <p:cNvPr id="23" name="正方形/長方形 22"/>
          <p:cNvSpPr/>
          <p:nvPr/>
        </p:nvSpPr>
        <p:spPr>
          <a:xfrm>
            <a:off x="3962400" y="6019800"/>
            <a:ext cx="48590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= political influence of the working generation </a:t>
            </a:r>
            <a:endParaRPr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066800" y="685800"/>
            <a:ext cx="6586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Upperbound</a:t>
            </a:r>
            <a:r>
              <a:rPr kumimoji="1" lang="en-US" altLang="ja-JP" dirty="0" smtClean="0"/>
              <a:t> for “Working generation + Retirees with children” </a:t>
            </a:r>
            <a:endParaRPr kumimoji="1" lang="ja-JP" altLang="en-US" dirty="0"/>
          </a:p>
        </p:txBody>
      </p:sp>
      <p:sp>
        <p:nvSpPr>
          <p:cNvPr id="24" name="日付プレースホルダ 2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25" name="スライド番号プレースホルダ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0DF2-4BB8-4F55-A851-43724A14A4B8}" type="slidenum">
              <a:rPr lang="en-US" altLang="ja-JP" smtClean="0"/>
              <a:pPr/>
              <a:t>25</a:t>
            </a:fld>
            <a:endParaRPr lang="en-US" altLang="ja-JP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209800"/>
            <a:ext cx="8890198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正方形/長方形 6"/>
          <p:cNvSpPr/>
          <p:nvPr/>
        </p:nvSpPr>
        <p:spPr>
          <a:xfrm>
            <a:off x="2895600" y="3657600"/>
            <a:ext cx="1066800" cy="15240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895600" y="4572000"/>
            <a:ext cx="1066800" cy="15240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38200" y="5181600"/>
            <a:ext cx="7875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l-GR" altLang="ja-JP" dirty="0" smtClean="0"/>
              <a:t>σ</a:t>
            </a:r>
            <a:r>
              <a:rPr kumimoji="1" lang="en-US" altLang="ja-JP" dirty="0" smtClean="0"/>
              <a:t>  increases →Tax rate declines and Working generation utility increases </a:t>
            </a:r>
            <a:endParaRPr kumimoji="1" lang="ja-JP" altLang="en-US" dirty="0"/>
          </a:p>
        </p:txBody>
      </p:sp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762000"/>
            <a:ext cx="3219959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日付プレースホル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13" name="スライド番号プレースホルダ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0DF2-4BB8-4F55-A851-43724A14A4B8}" type="slidenum">
              <a:rPr lang="en-US" altLang="ja-JP" smtClean="0"/>
              <a:pPr/>
              <a:t>26</a:t>
            </a:fld>
            <a:endParaRPr lang="en-US" altLang="ja-JP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Change of Regime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Care more about parents (more backward altruism)</a:t>
            </a:r>
          </a:p>
          <a:p>
            <a:r>
              <a:rPr lang="en-US" altLang="ja-JP" dirty="0" smtClean="0"/>
              <a:t>Change from “Retirees Cooperating” to “Working generation + Retirees with children”</a:t>
            </a:r>
          </a:p>
          <a:p>
            <a:r>
              <a:rPr lang="en-US" altLang="ja-JP" dirty="0" smtClean="0"/>
              <a:t>Tax burden lower and become better off</a:t>
            </a:r>
            <a:endParaRPr lang="ja-JP" altLang="ja-JP" dirty="0" smtClean="0"/>
          </a:p>
          <a:p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7" name="右矢印 6"/>
          <p:cNvSpPr/>
          <p:nvPr/>
        </p:nvSpPr>
        <p:spPr>
          <a:xfrm>
            <a:off x="152400" y="2971800"/>
            <a:ext cx="457200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右矢印 7"/>
          <p:cNvSpPr/>
          <p:nvPr/>
        </p:nvSpPr>
        <p:spPr>
          <a:xfrm>
            <a:off x="152400" y="4572000"/>
            <a:ext cx="457200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日付プレースホルダ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27</a:t>
            </a:fld>
            <a:endParaRPr lang="en-US" altLang="ja-JP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タイトル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Demeny Voting</a:t>
            </a:r>
            <a:endParaRPr lang="ja-JP" altLang="en-US" dirty="0" smtClean="0"/>
          </a:p>
        </p:txBody>
      </p:sp>
      <p:sp>
        <p:nvSpPr>
          <p:cNvPr id="7173" name="コンテンツ プレースホルダ 9"/>
          <p:cNvSpPr>
            <a:spLocks noGrp="1"/>
          </p:cNvSpPr>
          <p:nvPr>
            <p:ph idx="1"/>
          </p:nvPr>
        </p:nvSpPr>
        <p:spPr>
          <a:xfrm>
            <a:off x="304800" y="1752600"/>
            <a:ext cx="8588375" cy="4373563"/>
          </a:xfrm>
        </p:spPr>
        <p:txBody>
          <a:bodyPr/>
          <a:lstStyle/>
          <a:p>
            <a:r>
              <a:rPr lang="en-US" altLang="ja-JP" dirty="0" smtClean="0"/>
              <a:t> Children (all those currently below the voting age) given votes but parents vote on their behalf (Demeny 1986, Aoki and Vaithianathan 2009</a:t>
            </a:r>
            <a:r>
              <a:rPr lang="ja-JP" altLang="ja-JP" dirty="0" smtClean="0"/>
              <a:t>）</a:t>
            </a:r>
            <a:endParaRPr lang="en-US" altLang="ja-JP" dirty="0" smtClean="0"/>
          </a:p>
          <a:p>
            <a:r>
              <a:rPr lang="el-GR" altLang="ja-JP" dirty="0" smtClean="0"/>
              <a:t>ξ </a:t>
            </a:r>
            <a:r>
              <a:rPr lang="en-US" altLang="ja-JP" dirty="0" smtClean="0"/>
              <a:t>: Extent of extension of voting rights to children (minimum voting age)</a:t>
            </a:r>
          </a:p>
          <a:p>
            <a:pPr eaLnBrk="1" hangingPunct="1"/>
            <a:endParaRPr lang="ja-JP" altLang="en-US" dirty="0" smtClean="0"/>
          </a:p>
        </p:txBody>
      </p:sp>
      <p:graphicFrame>
        <p:nvGraphicFramePr>
          <p:cNvPr id="7170" name="Rectangle 5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7170" name="数式" r:id="rId3" imgW="0" imgH="0" progId="Equation.3">
              <p:embed/>
            </p:oleObj>
          </a:graphicData>
        </a:graphic>
      </p:graphicFrame>
      <p:sp>
        <p:nvSpPr>
          <p:cNvPr id="7" name="フッター プレースホル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9" name="日付プレースホルダ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28</a:t>
            </a:fld>
            <a:endParaRPr lang="en-US" altLang="ja-JP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タイトル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Effect of Demeny Voting</a:t>
            </a:r>
            <a:endParaRPr lang="ja-JP" altLang="en-US" dirty="0" smtClean="0"/>
          </a:p>
        </p:txBody>
      </p:sp>
      <p:sp>
        <p:nvSpPr>
          <p:cNvPr id="7173" name="コンテンツ プレースホルダ 9"/>
          <p:cNvSpPr>
            <a:spLocks noGrp="1"/>
          </p:cNvSpPr>
          <p:nvPr>
            <p:ph idx="1"/>
          </p:nvPr>
        </p:nvSpPr>
        <p:spPr>
          <a:xfrm>
            <a:off x="304800" y="1752600"/>
            <a:ext cx="8588375" cy="4373563"/>
          </a:xfrm>
        </p:spPr>
        <p:txBody>
          <a:bodyPr/>
          <a:lstStyle/>
          <a:p>
            <a:pPr eaLnBrk="1" hangingPunct="1"/>
            <a:r>
              <a:rPr lang="en-US" altLang="ja-JP" dirty="0" smtClean="0"/>
              <a:t>Current regime in Japan is </a:t>
            </a:r>
            <a:r>
              <a:rPr lang="en-US" altLang="ja-JP" i="1" dirty="0" smtClean="0"/>
              <a:t>“Retirees Cooperation Regime”</a:t>
            </a:r>
          </a:p>
          <a:p>
            <a:pPr eaLnBrk="1" hangingPunct="1"/>
            <a:r>
              <a:rPr lang="en-US" altLang="ja-JP" dirty="0" smtClean="0"/>
              <a:t>Demeny Voting implies </a:t>
            </a:r>
            <a:r>
              <a:rPr lang="en-US" altLang="ja-JP" i="1" dirty="0" smtClean="0"/>
              <a:t>“Working Generation + Retired Generation with children  regime”</a:t>
            </a:r>
            <a:r>
              <a:rPr lang="en-US" altLang="ja-JP" dirty="0" smtClean="0"/>
              <a:t> is possible, </a:t>
            </a:r>
            <a:endParaRPr lang="ja-JP" altLang="en-US" dirty="0" smtClean="0"/>
          </a:p>
        </p:txBody>
      </p:sp>
      <p:graphicFrame>
        <p:nvGraphicFramePr>
          <p:cNvPr id="7170" name="Rectangle 5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8194" name="数式" r:id="rId3" imgW="0" imgH="0" progId="Equation.3">
              <p:embed/>
            </p:oleObj>
          </a:graphicData>
        </a:graphic>
      </p:graphicFrame>
      <p:graphicFrame>
        <p:nvGraphicFramePr>
          <p:cNvPr id="7171" name="Object 6"/>
          <p:cNvGraphicFramePr>
            <a:graphicFrameLocks noChangeAspect="1"/>
          </p:cNvGraphicFramePr>
          <p:nvPr/>
        </p:nvGraphicFramePr>
        <p:xfrm>
          <a:off x="838200" y="4572000"/>
          <a:ext cx="7700963" cy="1143000"/>
        </p:xfrm>
        <a:graphic>
          <a:graphicData uri="http://schemas.openxmlformats.org/presentationml/2006/ole">
            <p:oleObj spid="_x0000_s8195" name="数式" r:id="rId4" imgW="3251160" imgH="482400" progId="Equation.3">
              <p:embed/>
            </p:oleObj>
          </a:graphicData>
        </a:graphic>
      </p:graphicFrame>
      <p:sp>
        <p:nvSpPr>
          <p:cNvPr id="7" name="フッター プレースホル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9" name="日付プレースホルダ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29</a:t>
            </a:fld>
            <a:endParaRPr lang="en-US" altLang="ja-JP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Intergenerational allocation of resources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Traditionally a “family” or “regional (village)” policy</a:t>
            </a:r>
          </a:p>
          <a:p>
            <a:r>
              <a:rPr kumimoji="1" lang="en-US" altLang="ja-JP" dirty="0" smtClean="0"/>
              <a:t>In 20</a:t>
            </a:r>
            <a:r>
              <a:rPr kumimoji="1" lang="en-US" altLang="ja-JP" baseline="30000" dirty="0" smtClean="0"/>
              <a:t>th</a:t>
            </a:r>
            <a:r>
              <a:rPr kumimoji="1" lang="en-US" altLang="ja-JP" dirty="0" smtClean="0"/>
              <a:t> century, it </a:t>
            </a:r>
            <a:r>
              <a:rPr lang="en-US" altLang="ja-JP" dirty="0" smtClean="0"/>
              <a:t>is done by national governments, as public policy</a:t>
            </a:r>
          </a:p>
          <a:p>
            <a:pPr lvl="1"/>
            <a:r>
              <a:rPr lang="en-US" altLang="ja-JP" dirty="0" smtClean="0"/>
              <a:t>Tax, social security tax</a:t>
            </a:r>
          </a:p>
          <a:p>
            <a:pPr lvl="1"/>
            <a:r>
              <a:rPr lang="en-US" altLang="ja-JP" dirty="0" smtClean="0"/>
              <a:t>Pension, health care</a:t>
            </a:r>
          </a:p>
          <a:p>
            <a:r>
              <a:rPr kumimoji="1" lang="en-US" altLang="ja-JP" dirty="0" smtClean="0"/>
              <a:t>Object of political debate and decision</a:t>
            </a:r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3</a:t>
            </a:fld>
            <a:endParaRPr lang="en-US" altLang="ja-JP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円/楕円 2"/>
          <p:cNvSpPr/>
          <p:nvPr/>
        </p:nvSpPr>
        <p:spPr>
          <a:xfrm>
            <a:off x="3124200" y="1905000"/>
            <a:ext cx="4572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" name="円/楕円 3"/>
          <p:cNvSpPr/>
          <p:nvPr/>
        </p:nvSpPr>
        <p:spPr>
          <a:xfrm>
            <a:off x="1447800" y="2286000"/>
            <a:ext cx="4572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862" y="1143000"/>
            <a:ext cx="9049138" cy="488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円/楕円 6"/>
          <p:cNvSpPr/>
          <p:nvPr/>
        </p:nvSpPr>
        <p:spPr>
          <a:xfrm>
            <a:off x="5562600" y="2057400"/>
            <a:ext cx="4572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8" name="円/楕円 7"/>
          <p:cNvSpPr/>
          <p:nvPr/>
        </p:nvSpPr>
        <p:spPr>
          <a:xfrm>
            <a:off x="1219200" y="3810000"/>
            <a:ext cx="4572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12" name="円/楕円 11"/>
          <p:cNvSpPr/>
          <p:nvPr/>
        </p:nvSpPr>
        <p:spPr>
          <a:xfrm>
            <a:off x="5562600" y="3810000"/>
            <a:ext cx="4572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105400" y="1447800"/>
            <a:ext cx="20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Backward altruism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0" y="2819400"/>
            <a:ext cx="10567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Forward</a:t>
            </a:r>
          </a:p>
          <a:p>
            <a:r>
              <a:rPr lang="en-US" altLang="ja-JP" dirty="0" smtClean="0"/>
              <a:t>altruism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33400" y="6096000"/>
            <a:ext cx="5787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Without Demeny voting, </a:t>
            </a:r>
            <a:r>
              <a:rPr kumimoji="1" lang="en-US" altLang="ja-JP" dirty="0" err="1" smtClean="0"/>
              <a:t>upperbound</a:t>
            </a:r>
            <a:r>
              <a:rPr kumimoji="1" lang="en-US" altLang="ja-JP" dirty="0" smtClean="0"/>
              <a:t> is 0.75 (Table 1)</a:t>
            </a:r>
            <a:endParaRPr kumimoji="1" lang="ja-JP" altLang="en-US" dirty="0"/>
          </a:p>
        </p:txBody>
      </p:sp>
      <p:sp>
        <p:nvSpPr>
          <p:cNvPr id="16" name="日付プレースホルダ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17" name="スライド番号プレースホルダ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0DF2-4BB8-4F55-A851-43724A14A4B8}" type="slidenum">
              <a:rPr lang="en-US" altLang="ja-JP" smtClean="0"/>
              <a:pPr/>
              <a:t>30</a:t>
            </a:fld>
            <a:endParaRPr lang="en-US" altLang="ja-JP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/>
          <p:cNvSpPr txBox="1"/>
          <p:nvPr/>
        </p:nvSpPr>
        <p:spPr>
          <a:xfrm>
            <a:off x="6781800" y="2133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>
              <a:solidFill>
                <a:srgbClr val="FF0000"/>
              </a:solidFill>
            </a:endParaRPr>
          </a:p>
        </p:txBody>
      </p:sp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581400"/>
            <a:ext cx="8763000" cy="2719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1" y="838200"/>
            <a:ext cx="7315200" cy="460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1219200"/>
            <a:ext cx="5784427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正方形/長方形 15"/>
          <p:cNvSpPr/>
          <p:nvPr/>
        </p:nvSpPr>
        <p:spPr>
          <a:xfrm>
            <a:off x="4419600" y="1524000"/>
            <a:ext cx="609600" cy="1676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733800" y="1981200"/>
            <a:ext cx="1295400" cy="22860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3733800" y="2971800"/>
            <a:ext cx="1295400" cy="22860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2895600" y="5029200"/>
            <a:ext cx="5867400" cy="22860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2895600" y="5867400"/>
            <a:ext cx="5867400" cy="22860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7696200" y="4648200"/>
            <a:ext cx="533400" cy="14478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4" name="フッター プレースホルダ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477000" y="1752600"/>
            <a:ext cx="251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Working </a:t>
            </a:r>
            <a:r>
              <a:rPr lang="en-US" altLang="ja-JP" dirty="0" smtClean="0"/>
              <a:t>generation </a:t>
            </a:r>
          </a:p>
          <a:p>
            <a:r>
              <a:rPr lang="en-US" altLang="ja-JP" dirty="0" smtClean="0"/>
              <a:t>better-off with </a:t>
            </a:r>
          </a:p>
          <a:p>
            <a:r>
              <a:rPr kumimoji="1" lang="en-US" altLang="ja-JP" dirty="0" smtClean="0"/>
              <a:t>Demeny </a:t>
            </a:r>
            <a:r>
              <a:rPr lang="en-US" altLang="ja-JP" dirty="0" smtClean="0"/>
              <a:t>voting</a:t>
            </a:r>
            <a:endParaRPr kumimoji="1" lang="ja-JP" altLang="en-US" dirty="0"/>
          </a:p>
        </p:txBody>
      </p:sp>
      <p:sp>
        <p:nvSpPr>
          <p:cNvPr id="23" name="正方形/長方形 22"/>
          <p:cNvSpPr/>
          <p:nvPr/>
        </p:nvSpPr>
        <p:spPr>
          <a:xfrm>
            <a:off x="3124200" y="838200"/>
            <a:ext cx="838200" cy="228600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>
              <a:solidFill>
                <a:srgbClr val="92D050"/>
              </a:solidFill>
            </a:endParaRPr>
          </a:p>
        </p:txBody>
      </p:sp>
      <p:sp>
        <p:nvSpPr>
          <p:cNvPr id="24" name="日付プレースホルダ 2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25" name="スライド番号プレースホルダ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0DF2-4BB8-4F55-A851-43724A14A4B8}" type="slidenum">
              <a:rPr lang="en-US" altLang="ja-JP" smtClean="0"/>
              <a:pPr/>
              <a:t>31</a:t>
            </a:fld>
            <a:endParaRPr lang="en-US" altLang="ja-JP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Main Conclusion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28600" y="1752600"/>
            <a:ext cx="8637587" cy="4244975"/>
          </a:xfrm>
        </p:spPr>
        <p:txBody>
          <a:bodyPr/>
          <a:lstStyle/>
          <a:p>
            <a:r>
              <a:rPr kumimoji="1" lang="en-US" altLang="ja-JP" dirty="0" smtClean="0"/>
              <a:t>Working generation become more altruistic </a:t>
            </a:r>
            <a:r>
              <a:rPr lang="ja-JP" altLang="en-US" dirty="0" smtClean="0"/>
              <a:t> → </a:t>
            </a:r>
            <a:r>
              <a:rPr lang="en-US" altLang="ja-JP" dirty="0" smtClean="0"/>
              <a:t>Working generation + Retirees with child coalition </a:t>
            </a:r>
            <a:r>
              <a:rPr lang="ja-JP" altLang="en-US" dirty="0" smtClean="0"/>
              <a:t> → </a:t>
            </a:r>
            <a:r>
              <a:rPr lang="en-US" altLang="ja-JP" dirty="0" smtClean="0"/>
              <a:t>Lower fiscal burden of Working generation </a:t>
            </a:r>
            <a:r>
              <a:rPr lang="ja-JP" altLang="en-US" dirty="0" smtClean="0"/>
              <a:t> → </a:t>
            </a:r>
            <a:r>
              <a:rPr lang="en-US" altLang="ja-JP" dirty="0" smtClean="0"/>
              <a:t>Working generation better-off </a:t>
            </a:r>
          </a:p>
          <a:p>
            <a:r>
              <a:rPr lang="en-US" altLang="ja-JP" dirty="0" smtClean="0"/>
              <a:t>Demeny voting cooperation possible with </a:t>
            </a:r>
          </a:p>
          <a:p>
            <a:pPr lvl="1"/>
            <a:r>
              <a:rPr lang="en-US" altLang="ja-JP" dirty="0" smtClean="0"/>
              <a:t>Higher levels of intergenerational altruism</a:t>
            </a:r>
          </a:p>
          <a:p>
            <a:pPr lvl="1"/>
            <a:r>
              <a:rPr lang="en-US" altLang="ja-JP" dirty="0" smtClean="0"/>
              <a:t>Weaker political power of working generation</a:t>
            </a:r>
          </a:p>
          <a:p>
            <a:r>
              <a:rPr lang="en-US" altLang="ja-JP" b="1" dirty="0" smtClean="0"/>
              <a:t>Majority better off with Demeny voting </a:t>
            </a:r>
            <a:endParaRPr kumimoji="1" lang="ja-JP" altLang="en-US" b="1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32</a:t>
            </a:fld>
            <a:endParaRPr lang="en-US" altLang="ja-JP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5589" y="657225"/>
            <a:ext cx="8583612" cy="714375"/>
          </a:xfrm>
        </p:spPr>
        <p:txBody>
          <a:bodyPr/>
          <a:lstStyle/>
          <a:p>
            <a:r>
              <a:rPr kumimoji="1" lang="en-US" altLang="ja-JP" dirty="0" smtClean="0"/>
              <a:t>References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029200"/>
          </a:xfrm>
        </p:spPr>
        <p:txBody>
          <a:bodyPr/>
          <a:lstStyle/>
          <a:p>
            <a:r>
              <a:rPr lang="en-US" altLang="ja-JP" sz="2000" dirty="0" err="1" smtClean="0"/>
              <a:t>Acemoglu</a:t>
            </a:r>
            <a:r>
              <a:rPr lang="en-US" altLang="ja-JP" sz="2000" dirty="0" smtClean="0"/>
              <a:t> &amp; Robinson 2000.”Why Did the West Extend the Franchise? Democracy, Inequality, and Growth in Historical Perspective”, </a:t>
            </a:r>
            <a:r>
              <a:rPr lang="en-US" altLang="ja-JP" sz="2000" i="1" dirty="0" smtClean="0"/>
              <a:t>Quarterly Journal of Economics </a:t>
            </a:r>
            <a:r>
              <a:rPr lang="en-US" altLang="ja-JP" sz="2000" dirty="0" smtClean="0"/>
              <a:t>115 :1167–1199</a:t>
            </a:r>
          </a:p>
          <a:p>
            <a:r>
              <a:rPr kumimoji="1" lang="en-US" altLang="ja-JP" sz="2000" dirty="0" smtClean="0"/>
              <a:t>Aoki, R. and </a:t>
            </a:r>
            <a:r>
              <a:rPr kumimoji="1" lang="en-US" altLang="ja-JP" sz="2000" dirty="0" err="1" smtClean="0"/>
              <a:t>R.Vaithianathan</a:t>
            </a:r>
            <a:r>
              <a:rPr kumimoji="1" lang="en-US" altLang="ja-JP" sz="2000" dirty="0" smtClean="0"/>
              <a:t>, 2009. “Is Demeny Voting the Answer to Low Fertility in Japan?” CIS DP No. 435.</a:t>
            </a:r>
          </a:p>
          <a:p>
            <a:r>
              <a:rPr lang="en-US" altLang="ja-JP" sz="2000" dirty="0" err="1" smtClean="0"/>
              <a:t>Demeny,P</a:t>
            </a:r>
            <a:r>
              <a:rPr lang="en-US" altLang="ja-JP" sz="2000" dirty="0" smtClean="0"/>
              <a:t>., 1986. “</a:t>
            </a:r>
            <a:r>
              <a:rPr lang="en-US" altLang="ja-JP" sz="2000" dirty="0" err="1" smtClean="0"/>
              <a:t>Pronatalist</a:t>
            </a:r>
            <a:r>
              <a:rPr lang="en-US" altLang="ja-JP" sz="2000" dirty="0" smtClean="0"/>
              <a:t> Policies in Low-Fertility Countries: Patterns, Performance and Prospects,” Population and Development Review, 12(Supplement):335-358.</a:t>
            </a:r>
          </a:p>
          <a:p>
            <a:r>
              <a:rPr lang="en-US" altLang="ja-JP" sz="2000" dirty="0" err="1" smtClean="0"/>
              <a:t>Doepke&amp;Tertilt</a:t>
            </a:r>
            <a:r>
              <a:rPr lang="en-US" altLang="ja-JP" sz="2000" dirty="0" smtClean="0"/>
              <a:t>, 2009. “Women’s Liberation: What’s in it for Men </a:t>
            </a:r>
            <a:r>
              <a:rPr lang="en-US" altLang="ja-JP" sz="2000" i="1" dirty="0" smtClean="0"/>
              <a:t>?” Quarterly Journal of Economics </a:t>
            </a:r>
            <a:r>
              <a:rPr lang="en-US" altLang="ja-JP" sz="2000" dirty="0" smtClean="0"/>
              <a:t>124:1541-1591</a:t>
            </a:r>
          </a:p>
          <a:p>
            <a:r>
              <a:rPr kumimoji="1" lang="en-US" altLang="ja-JP" sz="2000" dirty="0" err="1" smtClean="0"/>
              <a:t>Oguro,K</a:t>
            </a:r>
            <a:r>
              <a:rPr kumimoji="1" lang="en-US" altLang="ja-JP" sz="2000" dirty="0" smtClean="0"/>
              <a:t>., </a:t>
            </a:r>
            <a:r>
              <a:rPr kumimoji="1" lang="en-US" altLang="ja-JP" sz="2000" dirty="0" err="1" smtClean="0"/>
              <a:t>M.Shimasawa</a:t>
            </a:r>
            <a:r>
              <a:rPr kumimoji="1" lang="en-US" altLang="ja-JP" sz="2000" dirty="0" smtClean="0"/>
              <a:t>, </a:t>
            </a:r>
            <a:r>
              <a:rPr kumimoji="1" lang="en-US" altLang="ja-JP" sz="2000" dirty="0" err="1" smtClean="0"/>
              <a:t>R.Aoki</a:t>
            </a:r>
            <a:r>
              <a:rPr kumimoji="1" lang="en-US" altLang="ja-JP" sz="2000" dirty="0" smtClean="0"/>
              <a:t> and </a:t>
            </a:r>
            <a:r>
              <a:rPr kumimoji="1" lang="en-US" altLang="ja-JP" sz="2000" dirty="0" err="1" smtClean="0"/>
              <a:t>T.Oshio</a:t>
            </a:r>
            <a:r>
              <a:rPr kumimoji="1" lang="en-US" altLang="ja-JP" sz="2000" dirty="0" smtClean="0"/>
              <a:t>, 2010 “Demographic Change, Intergenerational </a:t>
            </a:r>
            <a:r>
              <a:rPr kumimoji="1" lang="en-US" altLang="ja-JP" sz="2000" dirty="0" err="1" smtClean="0"/>
              <a:t>Altirusm</a:t>
            </a:r>
            <a:r>
              <a:rPr kumimoji="1" lang="en-US" altLang="ja-JP" sz="2000" dirty="0" smtClean="0"/>
              <a:t> Policy – A Political Economy Approach,” CIS DP No.493.</a:t>
            </a:r>
          </a:p>
          <a:p>
            <a:r>
              <a:rPr lang="en-US" altLang="ja-JP" sz="2000" dirty="0" smtClean="0"/>
              <a:t> http://cis.ier.hit-u.ac.jp/English</a:t>
            </a:r>
            <a:r>
              <a:rPr lang="en-US" altLang="ja-JP" sz="2400" dirty="0" smtClean="0"/>
              <a:t>/</a:t>
            </a:r>
            <a:endParaRPr kumimoji="1" lang="en-US" altLang="ja-JP" sz="2400" dirty="0" smtClean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33</a:t>
            </a:fld>
            <a:endParaRPr lang="en-US" altLang="ja-JP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Equivalent Income </a:t>
            </a:r>
            <a:br>
              <a:rPr kumimoji="1" lang="en-US" altLang="ja-JP" dirty="0" smtClean="0"/>
            </a:br>
            <a:r>
              <a:rPr lang="en-US" altLang="ja-JP" dirty="0" smtClean="0"/>
              <a:t> Before and After </a:t>
            </a:r>
            <a:r>
              <a:rPr kumimoji="1" lang="en-US" altLang="ja-JP" dirty="0" err="1" smtClean="0"/>
              <a:t>Redistribtuion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 dirty="0"/>
          </a:p>
        </p:txBody>
      </p:sp>
      <p:graphicFrame>
        <p:nvGraphicFramePr>
          <p:cNvPr id="7" name="コンテンツ プレースホルダ 6"/>
          <p:cNvGraphicFramePr>
            <a:graphicFrameLocks noGrp="1"/>
          </p:cNvGraphicFramePr>
          <p:nvPr>
            <p:ph idx="1"/>
          </p:nvPr>
        </p:nvGraphicFramePr>
        <p:xfrm>
          <a:off x="838200" y="1752600"/>
          <a:ext cx="8131175" cy="4297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358661" y="2438400"/>
            <a:ext cx="353943" cy="2486000"/>
          </a:xfrm>
          <a:prstGeom prst="rect">
            <a:avLst/>
          </a:prstGeom>
          <a:noFill/>
        </p:spPr>
        <p:txBody>
          <a:bodyPr vert="vert" wrap="square" rtlCol="0" anchor="ctr" anchorCtr="1">
            <a:spAutoFit/>
          </a:bodyPr>
          <a:lstStyle/>
          <a:p>
            <a:r>
              <a:rPr kumimoji="1" lang="en-US" altLang="ja-JP" sz="1100" dirty="0" smtClean="0"/>
              <a:t>Income (10,000yen)</a:t>
            </a:r>
            <a:endParaRPr kumimoji="1" lang="ja-JP" altLang="en-US" sz="11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200400" y="5943600"/>
            <a:ext cx="5715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 smtClean="0"/>
              <a:t>Source: 2008 Income Redistribution Survey, Ministry of Health, Labor and Welfare </a:t>
            </a:r>
            <a:endParaRPr kumimoji="1" lang="ja-JP" altLang="en-US" sz="1100" dirty="0"/>
          </a:p>
        </p:txBody>
      </p:sp>
      <p:sp>
        <p:nvSpPr>
          <p:cNvPr id="11" name="日付プレースホルダ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12" name="スライド番号プレースホルダ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4</a:t>
            </a:fld>
            <a:endParaRPr lang="en-US" altLang="ja-JP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Political Representation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Not all generations are represented in the political process</a:t>
            </a:r>
          </a:p>
          <a:p>
            <a:r>
              <a:rPr lang="en-US" altLang="ja-JP" dirty="0" smtClean="0"/>
              <a:t>Currently people under 20 (18) have no representation</a:t>
            </a:r>
          </a:p>
          <a:p>
            <a:r>
              <a:rPr lang="en-US" altLang="ja-JP" dirty="0" smtClean="0"/>
              <a:t>This is the case even as intergenerational redistribution becomes greater proportion of national budget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5</a:t>
            </a:fld>
            <a:endParaRPr lang="en-US" altLang="ja-JP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Political Representation of Generations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6</a:t>
            </a:fld>
            <a:endParaRPr lang="en-US" altLang="ja-JP"/>
          </a:p>
        </p:txBody>
      </p:sp>
      <p:graphicFrame>
        <p:nvGraphicFramePr>
          <p:cNvPr id="7" name="コンテンツ プレースホルダ 6"/>
          <p:cNvGraphicFramePr>
            <a:graphicFrameLocks noGrp="1"/>
          </p:cNvGraphicFramePr>
          <p:nvPr>
            <p:ph idx="1"/>
          </p:nvPr>
        </p:nvGraphicFramePr>
        <p:xfrm>
          <a:off x="762000" y="2209801"/>
          <a:ext cx="73914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304800" y="5943600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Source: “Population Projections for Japan,“ </a:t>
            </a:r>
            <a:r>
              <a:rPr lang="en-US" altLang="ja-JP" dirty="0" smtClean="0"/>
              <a:t>National Institute of</a:t>
            </a:r>
          </a:p>
          <a:p>
            <a:r>
              <a:rPr lang="en-US" altLang="ja-JP" dirty="0" smtClean="0"/>
              <a:t>Population and Social Security Research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Political </a:t>
            </a:r>
            <a:r>
              <a:rPr lang="en-US" altLang="ja-JP" dirty="0" smtClean="0"/>
              <a:t>System and the </a:t>
            </a:r>
            <a:r>
              <a:rPr kumimoji="1" lang="en-US" altLang="ja-JP" dirty="0" smtClean="0"/>
              <a:t>Economic </a:t>
            </a:r>
            <a:r>
              <a:rPr lang="en-US" altLang="ja-JP" dirty="0" smtClean="0"/>
              <a:t>Environment (1)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28600" y="2209800"/>
            <a:ext cx="8637587" cy="4244975"/>
          </a:xfrm>
        </p:spPr>
        <p:txBody>
          <a:bodyPr/>
          <a:lstStyle/>
          <a:p>
            <a:r>
              <a:rPr lang="en-US" altLang="ja-JP" sz="3600" dirty="0" smtClean="0"/>
              <a:t>Political system has evolved with the economic and social environment</a:t>
            </a:r>
          </a:p>
          <a:p>
            <a:r>
              <a:rPr lang="en-US" altLang="ja-JP" sz="3600" dirty="0" smtClean="0"/>
              <a:t>One person one vote is a relatively new idea</a:t>
            </a:r>
          </a:p>
          <a:p>
            <a:pPr lvl="1"/>
            <a:r>
              <a:rPr lang="en-US" altLang="ja-JP" sz="3200" dirty="0" smtClean="0"/>
              <a:t>Franchise expansion 19</a:t>
            </a:r>
            <a:r>
              <a:rPr lang="en-US" altLang="ja-JP" sz="3200" baseline="30000" dirty="0" smtClean="0"/>
              <a:t>th</a:t>
            </a:r>
            <a:r>
              <a:rPr lang="en-US" altLang="ja-JP" sz="3200" dirty="0" smtClean="0"/>
              <a:t> century</a:t>
            </a:r>
          </a:p>
          <a:p>
            <a:pPr lvl="1"/>
            <a:r>
              <a:rPr lang="en-US" altLang="ja-JP" sz="3200" dirty="0" smtClean="0"/>
              <a:t>Women’s suffrage 20</a:t>
            </a:r>
            <a:r>
              <a:rPr lang="en-US" altLang="ja-JP" sz="3200" baseline="30000" dirty="0" smtClean="0"/>
              <a:t>th</a:t>
            </a:r>
            <a:r>
              <a:rPr lang="en-US" altLang="ja-JP" sz="3200" dirty="0" smtClean="0"/>
              <a:t> century</a:t>
            </a:r>
          </a:p>
          <a:p>
            <a:pPr>
              <a:buNone/>
            </a:pPr>
            <a:endParaRPr lang="en-US" altLang="ja-JP" dirty="0" smtClean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7</a:t>
            </a:fld>
            <a:endParaRPr lang="en-US" altLang="ja-JP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Franchise expansion</a:t>
            </a:r>
          </a:p>
          <a:p>
            <a:r>
              <a:rPr lang="en-US" altLang="ja-JP" dirty="0" smtClean="0"/>
              <a:t>Franchise extended in 1832, 1867, 1884 (Europe) </a:t>
            </a:r>
          </a:p>
          <a:p>
            <a:r>
              <a:rPr lang="en-US" altLang="ja-JP" dirty="0" smtClean="0"/>
              <a:t>“Elite” gave rights to “poor” to prevent revolution (</a:t>
            </a:r>
            <a:r>
              <a:rPr lang="en-US" altLang="ja-JP" dirty="0" err="1" smtClean="0"/>
              <a:t>Acemoglu</a:t>
            </a:r>
            <a:r>
              <a:rPr lang="en-US" altLang="ja-JP" dirty="0" smtClean="0"/>
              <a:t> &amp; Robinson 2000)</a:t>
            </a:r>
          </a:p>
          <a:p>
            <a:r>
              <a:rPr lang="en-US" altLang="ja-JP" dirty="0" smtClean="0"/>
              <a:t>Emergence and concentration of working class in cities </a:t>
            </a:r>
            <a:endParaRPr kumimoji="1" lang="en-US" altLang="ja-JP" dirty="0" smtClean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Political </a:t>
            </a:r>
            <a:r>
              <a:rPr lang="en-US" altLang="ja-JP" dirty="0" smtClean="0"/>
              <a:t>System and the </a:t>
            </a:r>
            <a:r>
              <a:rPr kumimoji="1" lang="en-US" altLang="ja-JP" dirty="0" smtClean="0"/>
              <a:t>Economic </a:t>
            </a:r>
            <a:r>
              <a:rPr lang="en-US" altLang="ja-JP" dirty="0" smtClean="0"/>
              <a:t>Environment (2)</a:t>
            </a:r>
            <a:endParaRPr kumimoji="1" lang="ja-JP" altLang="en-US" dirty="0"/>
          </a:p>
        </p:txBody>
      </p:sp>
      <p:sp>
        <p:nvSpPr>
          <p:cNvPr id="10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11" name="スライド番号プレースホル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8</a:t>
            </a:fld>
            <a:endParaRPr lang="en-US" altLang="ja-JP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Women’s suffrage </a:t>
            </a:r>
          </a:p>
          <a:p>
            <a:r>
              <a:rPr lang="en-US" altLang="ja-JP" dirty="0" smtClean="0"/>
              <a:t>1893 (New Zealand), 1920 (US), 1940 (Japan)</a:t>
            </a:r>
          </a:p>
          <a:p>
            <a:r>
              <a:rPr lang="en-US" altLang="ja-JP" dirty="0" smtClean="0"/>
              <a:t>Men vote to empower women for children’s education (</a:t>
            </a:r>
            <a:r>
              <a:rPr lang="en-US" altLang="ja-JP" dirty="0" err="1" smtClean="0"/>
              <a:t>Doepke</a:t>
            </a:r>
            <a:r>
              <a:rPr lang="en-US" altLang="ja-JP" dirty="0" smtClean="0"/>
              <a:t> &amp; </a:t>
            </a:r>
            <a:r>
              <a:rPr lang="en-US" altLang="ja-JP" dirty="0" err="1" smtClean="0"/>
              <a:t>Tertilt</a:t>
            </a:r>
            <a:r>
              <a:rPr lang="en-US" altLang="ja-JP" dirty="0" smtClean="0"/>
              <a:t>, 2009)</a:t>
            </a:r>
          </a:p>
          <a:p>
            <a:r>
              <a:rPr lang="en-US" altLang="ja-JP" dirty="0" smtClean="0"/>
              <a:t>Importance of human capital investment with development of labor markets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CIS &amp; NIRA Workshop "Political Economy of Low Fertitlity and Aging"        Aoki "Economics of Demeny Voting" </a:t>
            </a:r>
            <a:endParaRPr lang="en-US" altLang="ja-JP"/>
          </a:p>
        </p:txBody>
      </p:sp>
      <p:sp>
        <p:nvSpPr>
          <p:cNvPr id="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Political </a:t>
            </a:r>
            <a:r>
              <a:rPr lang="en-US" altLang="ja-JP" dirty="0" smtClean="0"/>
              <a:t>System and the </a:t>
            </a:r>
            <a:r>
              <a:rPr kumimoji="1" lang="en-US" altLang="ja-JP" dirty="0" smtClean="0"/>
              <a:t>Economic </a:t>
            </a:r>
            <a:r>
              <a:rPr lang="en-US" altLang="ja-JP" dirty="0" smtClean="0"/>
              <a:t>Environment (3)</a:t>
            </a:r>
            <a:endParaRPr kumimoji="1" lang="ja-JP" altLang="en-US" dirty="0"/>
          </a:p>
        </p:txBody>
      </p:sp>
      <p:sp>
        <p:nvSpPr>
          <p:cNvPr id="10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 March 2011 </a:t>
            </a:r>
            <a:endParaRPr lang="en-US" altLang="ja-JP"/>
          </a:p>
        </p:txBody>
      </p:sp>
      <p:sp>
        <p:nvSpPr>
          <p:cNvPr id="11" name="スライド番号プレースホル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1D55-7283-42D1-8D67-7668C1AEBBDF}" type="slidenum">
              <a:rPr lang="en-US" altLang="ja-JP" smtClean="0"/>
              <a:pPr/>
              <a:t>9</a:t>
            </a:fld>
            <a:endParaRPr lang="en-US" altLang="ja-JP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一橋（１）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一橋（１）</Template>
  <TotalTime>615</TotalTime>
  <Words>1903</Words>
  <Application>Microsoft Office PowerPoint</Application>
  <PresentationFormat>画面に合わせる (4:3)</PresentationFormat>
  <Paragraphs>271</Paragraphs>
  <Slides>33</Slides>
  <Notes>1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33</vt:i4>
      </vt:variant>
    </vt:vector>
  </HeadingPairs>
  <TitlesOfParts>
    <vt:vector size="35" baseType="lpstr">
      <vt:lpstr>一橋（１）</vt:lpstr>
      <vt:lpstr>数式</vt:lpstr>
      <vt:lpstr>Economics of Demeny Voting </vt:lpstr>
      <vt:lpstr>Background</vt:lpstr>
      <vt:lpstr>Intergenerational allocation of resources</vt:lpstr>
      <vt:lpstr>Equivalent Income   Before and After Redistribtuion </vt:lpstr>
      <vt:lpstr>Political Representation</vt:lpstr>
      <vt:lpstr>Political Representation of Generations</vt:lpstr>
      <vt:lpstr>Political System and the Economic Environment (1)</vt:lpstr>
      <vt:lpstr>Political System and the Economic Environment (2)</vt:lpstr>
      <vt:lpstr>Political System and the Economic Environment (3)</vt:lpstr>
      <vt:lpstr>Recent Changes in Economic Environment </vt:lpstr>
      <vt:lpstr>Demeny Voting</vt:lpstr>
      <vt:lpstr>Demeny Voting </vt:lpstr>
      <vt:lpstr>Is Demeny Voting  Beneficial to Current Voters ?</vt:lpstr>
      <vt:lpstr>Economics Model Framework (1)</vt:lpstr>
      <vt:lpstr>Framework (2)</vt:lpstr>
      <vt:lpstr>Main Conclusion</vt:lpstr>
      <vt:lpstr>Generational Structure</vt:lpstr>
      <vt:lpstr>Households (1)</vt:lpstr>
      <vt:lpstr>Households (2)</vt:lpstr>
      <vt:lpstr>Household Utility</vt:lpstr>
      <vt:lpstr>Government Budget Constraint </vt:lpstr>
      <vt:lpstr>Political Process</vt:lpstr>
      <vt:lpstr>Possible Cooperation (Coalition) </vt:lpstr>
      <vt:lpstr>Cooperation (Coalition) Regimes </vt:lpstr>
      <vt:lpstr>スライド 25</vt:lpstr>
      <vt:lpstr>スライド 26</vt:lpstr>
      <vt:lpstr>Change of Regime</vt:lpstr>
      <vt:lpstr>Demeny Voting</vt:lpstr>
      <vt:lpstr>Effect of Demeny Voting</vt:lpstr>
      <vt:lpstr>スライド 30</vt:lpstr>
      <vt:lpstr>スライド 31</vt:lpstr>
      <vt:lpstr>Main Conclusion</vt:lpstr>
      <vt:lpstr>References</vt:lpstr>
    </vt:vector>
  </TitlesOfParts>
  <Company>Dell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Demographic Change, Intergenerational Altruism, and Fiscal Policy －　 A Political Economy Approach</dc:title>
  <dc:creator>Reiko Aoki</dc:creator>
  <cp:lastModifiedBy>takayama</cp:lastModifiedBy>
  <cp:revision>101</cp:revision>
  <dcterms:created xsi:type="dcterms:W3CDTF">2011-02-06T08:19:18Z</dcterms:created>
  <dcterms:modified xsi:type="dcterms:W3CDTF">2011-02-27T23:57:54Z</dcterms:modified>
</cp:coreProperties>
</file>