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3" r:id="rId2"/>
    <p:sldId id="270" r:id="rId3"/>
    <p:sldId id="290" r:id="rId4"/>
    <p:sldId id="291" r:id="rId5"/>
    <p:sldId id="292" r:id="rId6"/>
    <p:sldId id="319" r:id="rId7"/>
    <p:sldId id="320" r:id="rId8"/>
    <p:sldId id="277" r:id="rId9"/>
    <p:sldId id="264" r:id="rId10"/>
    <p:sldId id="295" r:id="rId11"/>
    <p:sldId id="294" r:id="rId12"/>
    <p:sldId id="293" r:id="rId13"/>
    <p:sldId id="296" r:id="rId14"/>
    <p:sldId id="298" r:id="rId15"/>
    <p:sldId id="297" r:id="rId16"/>
    <p:sldId id="301" r:id="rId17"/>
    <p:sldId id="310" r:id="rId18"/>
    <p:sldId id="311" r:id="rId19"/>
    <p:sldId id="312" r:id="rId20"/>
    <p:sldId id="321" r:id="rId21"/>
    <p:sldId id="300" r:id="rId22"/>
    <p:sldId id="302" r:id="rId23"/>
    <p:sldId id="303" r:id="rId24"/>
    <p:sldId id="313" r:id="rId25"/>
    <p:sldId id="316" r:id="rId26"/>
    <p:sldId id="289" r:id="rId27"/>
    <p:sldId id="322" r:id="rId28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9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00D43-6C8A-40D9-B106-E486CCA5D9FC}" type="datetimeFigureOut">
              <a:rPr kumimoji="1" lang="ja-JP" altLang="en-US" smtClean="0"/>
              <a:t>2013/3/3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CFE0E-2CD8-4BF6-9D40-5BB86A39A2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1016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6288E-615A-4F07-9A1B-3CD215B68D43}" type="datetimeFigureOut">
              <a:rPr kumimoji="1" lang="ja-JP" altLang="en-US" smtClean="0"/>
              <a:pPr/>
              <a:t>2013/3/3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2A3D4-A7C0-441C-8EE7-B520528EBC4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726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2A3D4-A7C0-441C-8EE7-B520528EBC44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845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2A3D4-A7C0-441C-8EE7-B520528EBC44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845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2A3D4-A7C0-441C-8EE7-B520528EBC44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838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2A3D4-A7C0-441C-8EE7-B520528EBC44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9418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2A3D4-A7C0-441C-8EE7-B520528EBC44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625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2A3D4-A7C0-441C-8EE7-B520528EBC44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761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22A3D4-A7C0-441C-8EE7-B520528EBC44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845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F35A-3719-4B82-8E4B-1618576D6227}" type="datetimeFigureOut">
              <a:rPr kumimoji="1" lang="ja-JP" altLang="en-US" smtClean="0"/>
              <a:pPr/>
              <a:t>2013/3/3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08C2-6495-4A08-8196-11FEED5FCF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237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F35A-3719-4B82-8E4B-1618576D6227}" type="datetimeFigureOut">
              <a:rPr kumimoji="1" lang="ja-JP" altLang="en-US" smtClean="0"/>
              <a:pPr/>
              <a:t>2013/3/3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08C2-6495-4A08-8196-11FEED5FCF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483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F35A-3719-4B82-8E4B-1618576D6227}" type="datetimeFigureOut">
              <a:rPr kumimoji="1" lang="ja-JP" altLang="en-US" smtClean="0"/>
              <a:pPr/>
              <a:t>2013/3/3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08C2-6495-4A08-8196-11FEED5FCF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244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F35A-3719-4B82-8E4B-1618576D6227}" type="datetimeFigureOut">
              <a:rPr kumimoji="1" lang="ja-JP" altLang="en-US" smtClean="0"/>
              <a:pPr/>
              <a:t>2013/3/3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08C2-6495-4A08-8196-11FEED5FCF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309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F35A-3719-4B82-8E4B-1618576D6227}" type="datetimeFigureOut">
              <a:rPr kumimoji="1" lang="ja-JP" altLang="en-US" smtClean="0"/>
              <a:pPr/>
              <a:t>2013/3/3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08C2-6495-4A08-8196-11FEED5FCF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758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F35A-3719-4B82-8E4B-1618576D6227}" type="datetimeFigureOut">
              <a:rPr kumimoji="1" lang="ja-JP" altLang="en-US" smtClean="0"/>
              <a:pPr/>
              <a:t>2013/3/3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08C2-6495-4A08-8196-11FEED5FCF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792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F35A-3719-4B82-8E4B-1618576D6227}" type="datetimeFigureOut">
              <a:rPr kumimoji="1" lang="ja-JP" altLang="en-US" smtClean="0"/>
              <a:pPr/>
              <a:t>2013/3/3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08C2-6495-4A08-8196-11FEED5FCF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840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F35A-3719-4B82-8E4B-1618576D6227}" type="datetimeFigureOut">
              <a:rPr kumimoji="1" lang="ja-JP" altLang="en-US" smtClean="0"/>
              <a:pPr/>
              <a:t>2013/3/3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08C2-6495-4A08-8196-11FEED5FCF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155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F35A-3719-4B82-8E4B-1618576D6227}" type="datetimeFigureOut">
              <a:rPr kumimoji="1" lang="ja-JP" altLang="en-US" smtClean="0"/>
              <a:pPr/>
              <a:t>2013/3/3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08C2-6495-4A08-8196-11FEED5FCF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037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F35A-3719-4B82-8E4B-1618576D6227}" type="datetimeFigureOut">
              <a:rPr kumimoji="1" lang="ja-JP" altLang="en-US" smtClean="0"/>
              <a:pPr/>
              <a:t>2013/3/3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08C2-6495-4A08-8196-11FEED5FCF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4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3F35A-3719-4B82-8E4B-1618576D6227}" type="datetimeFigureOut">
              <a:rPr kumimoji="1" lang="ja-JP" altLang="en-US" smtClean="0"/>
              <a:pPr/>
              <a:t>2013/3/3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08C2-6495-4A08-8196-11FEED5FCF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0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3F35A-3719-4B82-8E4B-1618576D6227}" type="datetimeFigureOut">
              <a:rPr kumimoji="1" lang="ja-JP" altLang="en-US" smtClean="0"/>
              <a:pPr/>
              <a:t>2013/3/3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608C2-6495-4A08-8196-11FEED5FCFD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1139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137728" y="2982269"/>
            <a:ext cx="12457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u="sng" dirty="0" smtClean="0">
                <a:latin typeface="Garamond" pitchFamily="18" charset="0"/>
              </a:rPr>
              <a:t>1. Purpose</a:t>
            </a:r>
            <a:endParaRPr lang="en-US" altLang="ja-JP" sz="2000" u="sng" dirty="0">
              <a:latin typeface="Garamond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37728" y="3406243"/>
            <a:ext cx="8686277" cy="646331"/>
          </a:xfrm>
          <a:prstGeom prst="rect">
            <a:avLst/>
          </a:prstGeom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SzPct val="95000"/>
            </a:pPr>
            <a:r>
              <a:rPr lang="en-US" altLang="ja-JP" dirty="0" smtClean="0">
                <a:latin typeface="Garamond" pitchFamily="18" charset="0"/>
              </a:rPr>
              <a:t>Examine </a:t>
            </a:r>
            <a:r>
              <a:rPr lang="en-US" altLang="ja-JP" dirty="0">
                <a:latin typeface="Garamond" pitchFamily="18" charset="0"/>
              </a:rPr>
              <a:t>how maternal employment at the child’s age of three affects his/her educational outcome at age of eighteen, using Korean panel data.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119889" y="4140948"/>
            <a:ext cx="15822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u="sng" dirty="0">
                <a:latin typeface="Garamond" pitchFamily="18" charset="0"/>
              </a:rPr>
              <a:t> </a:t>
            </a:r>
            <a:r>
              <a:rPr lang="en-US" altLang="ja-JP" sz="2000" u="sng" dirty="0" smtClean="0">
                <a:latin typeface="Garamond" pitchFamily="18" charset="0"/>
              </a:rPr>
              <a:t>2. Motivation</a:t>
            </a:r>
            <a:endParaRPr lang="en-US" altLang="ja-JP" sz="2000" u="sng" dirty="0">
              <a:latin typeface="Garamond" pitchFamily="18" charset="0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58071" y="4574050"/>
            <a:ext cx="8686277" cy="1754326"/>
          </a:xfrm>
          <a:prstGeom prst="rect">
            <a:avLst/>
          </a:prstGeom>
          <a:ln w="952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ja-JP" dirty="0" smtClean="0">
                <a:latin typeface="Garamond" pitchFamily="18" charset="0"/>
              </a:rPr>
              <a:t>The </a:t>
            </a:r>
            <a:r>
              <a:rPr lang="en-US" altLang="ja-JP" dirty="0">
                <a:latin typeface="Garamond" pitchFamily="18" charset="0"/>
              </a:rPr>
              <a:t>long-run impact of family environment </a:t>
            </a:r>
            <a:r>
              <a:rPr lang="en-US" altLang="ja-JP" dirty="0" smtClean="0">
                <a:latin typeface="Garamond" pitchFamily="18" charset="0"/>
              </a:rPr>
              <a:t>(maternal employment) on </a:t>
            </a:r>
            <a:r>
              <a:rPr lang="en-US" altLang="ja-JP" dirty="0">
                <a:latin typeface="Garamond" pitchFamily="18" charset="0"/>
              </a:rPr>
              <a:t>child’s </a:t>
            </a:r>
            <a:r>
              <a:rPr lang="en-US" altLang="ja-JP" dirty="0" smtClean="0">
                <a:latin typeface="Garamond" pitchFamily="18" charset="0"/>
              </a:rPr>
              <a:t>development (educational outcome)?</a:t>
            </a:r>
          </a:p>
          <a:p>
            <a:endParaRPr lang="en-US" altLang="ja-JP" dirty="0" smtClean="0">
              <a:latin typeface="Garamond" pitchFamily="18" charset="0"/>
            </a:endParaRPr>
          </a:p>
          <a:p>
            <a:r>
              <a:rPr lang="en-US" altLang="ja-JP" dirty="0">
                <a:latin typeface="Garamond" pitchFamily="18" charset="0"/>
              </a:rPr>
              <a:t>Two opposite directed effects : maternal employment may increase money input but may decrease time input on child’s education =&gt; a total effect of maternal employment on child’s educational outcome is </a:t>
            </a:r>
            <a:r>
              <a:rPr lang="en-US" altLang="ja-JP" b="1" dirty="0">
                <a:latin typeface="Garamond" pitchFamily="18" charset="0"/>
              </a:rPr>
              <a:t>not decisive </a:t>
            </a:r>
            <a:r>
              <a:rPr lang="en-US" altLang="ja-JP" dirty="0" smtClean="0">
                <a:latin typeface="Garamond" pitchFamily="18" charset="0"/>
              </a:rPr>
              <a:t>theoretically</a:t>
            </a:r>
            <a:endParaRPr lang="en-US" altLang="ja-JP" dirty="0">
              <a:latin typeface="Garamond" pitchFamily="18" charset="0"/>
            </a:endParaRPr>
          </a:p>
        </p:txBody>
      </p:sp>
      <p:sp>
        <p:nvSpPr>
          <p:cNvPr id="17" name="Rectangle 7"/>
          <p:cNvSpPr/>
          <p:nvPr/>
        </p:nvSpPr>
        <p:spPr bwMode="auto">
          <a:xfrm>
            <a:off x="0" y="0"/>
            <a:ext cx="9144000" cy="170080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3200" dirty="0" smtClean="0">
                <a:latin typeface="Garamond" pitchFamily="18" charset="0"/>
              </a:rPr>
              <a:t>Mother's </a:t>
            </a:r>
            <a:r>
              <a:rPr lang="en-US" altLang="ja-JP" sz="3200" dirty="0">
                <a:latin typeface="Garamond" pitchFamily="18" charset="0"/>
              </a:rPr>
              <a:t>Labor Force Participation in Early Childhood and the Child's Educational Attainment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8" name="Rectangle 7"/>
          <p:cNvSpPr/>
          <p:nvPr/>
        </p:nvSpPr>
        <p:spPr bwMode="auto">
          <a:xfrm>
            <a:off x="0" y="1700808"/>
            <a:ext cx="9144000" cy="93610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900" dirty="0" smtClean="0">
                <a:solidFill>
                  <a:schemeClr val="tx1"/>
                </a:solidFill>
                <a:latin typeface="Garamond" pitchFamily="18" charset="0"/>
              </a:rPr>
              <a:t>Miki </a:t>
            </a:r>
            <a:r>
              <a:rPr lang="en-US" altLang="ja-JP" sz="1900" dirty="0" err="1" smtClean="0">
                <a:solidFill>
                  <a:schemeClr val="tx1"/>
                </a:solidFill>
                <a:latin typeface="Garamond" pitchFamily="18" charset="0"/>
              </a:rPr>
              <a:t>Kohara</a:t>
            </a:r>
            <a:r>
              <a:rPr lang="en-US" altLang="ja-JP" sz="1900" dirty="0" smtClean="0">
                <a:solidFill>
                  <a:schemeClr val="tx1"/>
                </a:solidFill>
                <a:latin typeface="Garamond" pitchFamily="18" charset="0"/>
              </a:rPr>
              <a:t> and </a:t>
            </a:r>
            <a:r>
              <a:rPr lang="en-US" altLang="ja-JP" sz="1900" dirty="0" err="1" smtClean="0">
                <a:solidFill>
                  <a:schemeClr val="tx1"/>
                </a:solidFill>
                <a:latin typeface="Garamond" pitchFamily="18" charset="0"/>
              </a:rPr>
              <a:t>SunYoun</a:t>
            </a:r>
            <a:r>
              <a:rPr lang="en-US" altLang="ja-JP" sz="1900" dirty="0" smtClean="0">
                <a:solidFill>
                  <a:schemeClr val="tx1"/>
                </a:solidFill>
                <a:latin typeface="Garamond" pitchFamily="18" charset="0"/>
              </a:rPr>
              <a:t> Lee</a:t>
            </a:r>
          </a:p>
          <a:p>
            <a:pPr algn="ctr">
              <a:defRPr/>
            </a:pPr>
            <a:r>
              <a:rPr lang="en-US" altLang="ja-JP" sz="1900" dirty="0" smtClean="0">
                <a:solidFill>
                  <a:schemeClr val="tx1"/>
                </a:solidFill>
                <a:latin typeface="Garamond" pitchFamily="18" charset="0"/>
              </a:rPr>
              <a:t>Osaka University</a:t>
            </a:r>
          </a:p>
        </p:txBody>
      </p:sp>
      <p:sp>
        <p:nvSpPr>
          <p:cNvPr id="10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A162753-3354-4736-BAE9-B6FDF067D8C0}" type="slidenum">
              <a:rPr kumimoji="1" lang="ja-JP" altLang="en-US" sz="1100" smtClean="0">
                <a:latin typeface="Garamond" pitchFamily="18" charset="0"/>
              </a:rPr>
              <a:pPr/>
              <a:t>1</a:t>
            </a:fld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3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3680048" cy="365125"/>
          </a:xfrm>
        </p:spPr>
        <p:txBody>
          <a:bodyPr/>
          <a:lstStyle/>
          <a:p>
            <a:r>
              <a:rPr kumimoji="1" lang="zh-TW" altLang="en-US" sz="1100" dirty="0" smtClean="0">
                <a:latin typeface="Garamond" pitchFamily="18" charset="0"/>
              </a:rPr>
              <a:t>   </a:t>
            </a:r>
            <a:r>
              <a:rPr kumimoji="1" lang="en-US" altLang="ja-JP" sz="1100" dirty="0" smtClean="0">
                <a:latin typeface="Garamond" pitchFamily="18" charset="0"/>
              </a:rPr>
              <a:t>Miki </a:t>
            </a:r>
            <a:r>
              <a:rPr kumimoji="1" lang="en-US" altLang="ja-JP" sz="1100" dirty="0" err="1" smtClean="0">
                <a:latin typeface="Garamond" pitchFamily="18" charset="0"/>
              </a:rPr>
              <a:t>Kohara</a:t>
            </a:r>
            <a:r>
              <a:rPr kumimoji="1" lang="en-US" altLang="ja-JP" sz="1100" dirty="0" smtClean="0">
                <a:latin typeface="Garamond" pitchFamily="18" charset="0"/>
              </a:rPr>
              <a:t> and </a:t>
            </a:r>
            <a:r>
              <a:rPr kumimoji="1" lang="en-US" altLang="zh-TW" sz="1100" dirty="0" err="1" smtClean="0">
                <a:latin typeface="Garamond" pitchFamily="18" charset="0"/>
              </a:rPr>
              <a:t>SunYoun</a:t>
            </a:r>
            <a:r>
              <a:rPr kumimoji="1" lang="en-US" altLang="zh-TW" sz="1100" dirty="0" smtClean="0">
                <a:latin typeface="Garamond" pitchFamily="18" charset="0"/>
              </a:rPr>
              <a:t> Lee;  Osaka University</a:t>
            </a:r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6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kumimoji="1" lang="en-US" altLang="ja-JP" sz="1100" dirty="0" smtClean="0">
                <a:latin typeface="Garamond" pitchFamily="18" charset="0"/>
              </a:rPr>
              <a:t>2013/3/3</a:t>
            </a:r>
            <a:endParaRPr kumimoji="1" lang="ja-JP" altLang="en-US" sz="11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88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/>
          <p:cNvSpPr txBox="1"/>
          <p:nvPr/>
        </p:nvSpPr>
        <p:spPr>
          <a:xfrm>
            <a:off x="24562" y="1117165"/>
            <a:ext cx="9011933" cy="2246769"/>
          </a:xfrm>
          <a:prstGeom prst="rect">
            <a:avLst/>
          </a:prstGeom>
          <a:ln w="9525"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400" i="1" dirty="0" smtClean="0">
              <a:latin typeface="Garamond" pitchFamily="18" charset="0"/>
            </a:endParaRPr>
          </a:p>
          <a:p>
            <a:endParaRPr lang="en-US" altLang="ja-JP" sz="1400" i="1" dirty="0">
              <a:latin typeface="Garamond" pitchFamily="18" charset="0"/>
            </a:endParaRPr>
          </a:p>
          <a:p>
            <a:endParaRPr lang="en-US" altLang="ja-JP" sz="1400" i="1" dirty="0" smtClean="0">
              <a:latin typeface="Garamond" pitchFamily="18" charset="0"/>
            </a:endParaRPr>
          </a:p>
          <a:p>
            <a:endParaRPr lang="en-US" altLang="ja-JP" sz="1400" i="1" dirty="0">
              <a:latin typeface="Garamond" pitchFamily="18" charset="0"/>
            </a:endParaRPr>
          </a:p>
          <a:p>
            <a:endParaRPr lang="en-US" altLang="ja-JP" sz="1400" i="1" dirty="0" smtClean="0">
              <a:latin typeface="Garamond" pitchFamily="18" charset="0"/>
            </a:endParaRPr>
          </a:p>
          <a:p>
            <a:endParaRPr lang="en-US" altLang="ja-JP" sz="1400" i="1" dirty="0">
              <a:latin typeface="Garamond" pitchFamily="18" charset="0"/>
            </a:endParaRPr>
          </a:p>
          <a:p>
            <a:endParaRPr lang="en-US" altLang="ja-JP" sz="1400" i="1" dirty="0" smtClean="0">
              <a:latin typeface="Garamond" pitchFamily="18" charset="0"/>
            </a:endParaRPr>
          </a:p>
          <a:p>
            <a:endParaRPr lang="en-US" altLang="ja-JP" sz="1400" i="1" dirty="0" smtClean="0">
              <a:latin typeface="Garamond" pitchFamily="18" charset="0"/>
            </a:endParaRPr>
          </a:p>
          <a:p>
            <a:endParaRPr lang="en-US" altLang="ja-JP" sz="1400" i="1" dirty="0">
              <a:latin typeface="Garamond" pitchFamily="18" charset="0"/>
            </a:endParaRPr>
          </a:p>
          <a:p>
            <a:endParaRPr lang="en-US" altLang="ja-JP" sz="1400" i="1" dirty="0" smtClean="0">
              <a:latin typeface="Garamond" pitchFamily="18" charset="0"/>
            </a:endParaRPr>
          </a:p>
        </p:txBody>
      </p:sp>
      <p:sp>
        <p:nvSpPr>
          <p:cNvPr id="29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ja-JP" sz="3200" dirty="0" smtClean="0">
                <a:solidFill>
                  <a:prstClr val="white"/>
                </a:solidFill>
                <a:latin typeface="Garamond" pitchFamily="18" charset="0"/>
              </a:rPr>
              <a:t>Empirical Framework 3  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34" name="タイトル 1"/>
          <p:cNvSpPr>
            <a:spLocks noGrp="1"/>
          </p:cNvSpPr>
          <p:nvPr>
            <p:ph type="title"/>
          </p:nvPr>
        </p:nvSpPr>
        <p:spPr>
          <a:xfrm>
            <a:off x="61156" y="656719"/>
            <a:ext cx="8229600" cy="612041"/>
          </a:xfrm>
        </p:spPr>
        <p:txBody>
          <a:bodyPr>
            <a:normAutofit/>
          </a:bodyPr>
          <a:lstStyle/>
          <a:p>
            <a:pPr algn="l"/>
            <a:r>
              <a:rPr lang="en-US" altLang="ja-JP" sz="1800" dirty="0" smtClean="0"/>
              <a:t>Non-linear effect of maternal employment on child’s test score</a:t>
            </a:r>
            <a:endParaRPr kumimoji="1" lang="ja-JP" altLang="en-US" sz="1800" dirty="0"/>
          </a:p>
        </p:txBody>
      </p:sp>
      <p:grpSp>
        <p:nvGrpSpPr>
          <p:cNvPr id="24" name="グループ化 23"/>
          <p:cNvGrpSpPr/>
          <p:nvPr/>
        </p:nvGrpSpPr>
        <p:grpSpPr>
          <a:xfrm>
            <a:off x="2684535" y="1968681"/>
            <a:ext cx="6327086" cy="4247317"/>
            <a:chOff x="500294" y="1556792"/>
            <a:chExt cx="6327086" cy="4247317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500294" y="1556792"/>
              <a:ext cx="6327086" cy="4247317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ja-JP" dirty="0" smtClean="0"/>
                <a:t>Idea!</a:t>
              </a:r>
            </a:p>
            <a:p>
              <a:endParaRPr lang="en-US" altLang="ja-JP" dirty="0"/>
            </a:p>
            <a:p>
              <a:endParaRPr lang="en-US" altLang="ja-JP" dirty="0" smtClean="0"/>
            </a:p>
            <a:p>
              <a:endParaRPr lang="en-US" altLang="ja-JP" dirty="0"/>
            </a:p>
            <a:p>
              <a:endParaRPr lang="en-US" altLang="ja-JP" dirty="0" smtClean="0"/>
            </a:p>
            <a:p>
              <a:endParaRPr lang="en-US" altLang="ja-JP" dirty="0"/>
            </a:p>
            <a:p>
              <a:endParaRPr lang="en-US" altLang="ja-JP" dirty="0" smtClean="0"/>
            </a:p>
            <a:p>
              <a:endParaRPr lang="en-US" altLang="ja-JP" dirty="0"/>
            </a:p>
            <a:p>
              <a:endParaRPr lang="en-US" altLang="ja-JP" dirty="0" smtClean="0"/>
            </a:p>
            <a:p>
              <a:endParaRPr lang="en-US" altLang="ja-JP" dirty="0" smtClean="0"/>
            </a:p>
            <a:p>
              <a:endParaRPr lang="en-US" altLang="ja-JP" dirty="0"/>
            </a:p>
            <a:p>
              <a:endParaRPr lang="en-US" altLang="ja-JP" dirty="0" smtClean="0"/>
            </a:p>
            <a:p>
              <a:endParaRPr lang="en-US" altLang="ja-JP" dirty="0"/>
            </a:p>
            <a:p>
              <a:endParaRPr lang="en-US" altLang="ja-JP" dirty="0" smtClean="0"/>
            </a:p>
            <a:p>
              <a:endParaRPr kumimoji="1" lang="ja-JP" altLang="en-US" dirty="0"/>
            </a:p>
          </p:txBody>
        </p:sp>
        <p:cxnSp>
          <p:nvCxnSpPr>
            <p:cNvPr id="27" name="直線コネクタ 26"/>
            <p:cNvCxnSpPr/>
            <p:nvPr/>
          </p:nvCxnSpPr>
          <p:spPr>
            <a:xfrm>
              <a:off x="2843808" y="1844824"/>
              <a:ext cx="0" cy="3240360"/>
            </a:xfrm>
            <a:prstGeom prst="line">
              <a:avLst/>
            </a:prstGeom>
            <a:ln w="1270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テキスト ボックス 29"/>
            <p:cNvSpPr txBox="1"/>
            <p:nvPr/>
          </p:nvSpPr>
          <p:spPr>
            <a:xfrm>
              <a:off x="2483768" y="1628800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 smtClean="0"/>
                <a:t>Rank 12</a:t>
              </a:r>
              <a:endParaRPr kumimoji="1" lang="ja-JP" altLang="en-US" sz="1200" dirty="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2555776" y="5013176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 smtClean="0"/>
                <a:t>Rank 1</a:t>
              </a:r>
              <a:endParaRPr kumimoji="1" lang="ja-JP" altLang="en-US" sz="1200" dirty="0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2555776" y="2952045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 smtClean="0"/>
                <a:t>Rank  </a:t>
              </a:r>
              <a:r>
                <a:rPr lang="en-US" altLang="ja-JP" sz="1200" dirty="0"/>
                <a:t>9</a:t>
              </a:r>
              <a:endParaRPr kumimoji="1" lang="ja-JP" altLang="en-US" sz="1200" dirty="0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2555776" y="3872081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 smtClean="0"/>
                <a:t>Rank  7</a:t>
              </a:r>
              <a:endParaRPr kumimoji="1" lang="ja-JP" altLang="en-US" sz="1200" dirty="0"/>
            </a:p>
          </p:txBody>
        </p:sp>
        <p:sp>
          <p:nvSpPr>
            <p:cNvPr id="37" name="屈折矢印 36"/>
            <p:cNvSpPr/>
            <p:nvPr/>
          </p:nvSpPr>
          <p:spPr>
            <a:xfrm>
              <a:off x="3275856" y="2295703"/>
              <a:ext cx="540060" cy="1739225"/>
            </a:xfrm>
            <a:prstGeom prst="bentUpArrow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noFill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3793335" y="3758156"/>
              <a:ext cx="1868403" cy="27699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ja-JP" sz="1200" dirty="0" smtClean="0"/>
                <a:t>=1 (if test score rank&gt;=</a:t>
              </a:r>
              <a:r>
                <a:rPr lang="en-US" altLang="ja-JP" sz="1200" dirty="0"/>
                <a:t>7</a:t>
              </a:r>
              <a:r>
                <a:rPr lang="en-US" altLang="ja-JP" sz="1200" dirty="0" smtClean="0"/>
                <a:t>)</a:t>
              </a:r>
              <a:endParaRPr kumimoji="1" lang="ja-JP" altLang="en-US" sz="1200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755576" y="4035155"/>
              <a:ext cx="1800200" cy="27699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ja-JP" sz="1200" dirty="0" smtClean="0"/>
                <a:t>=0 (if test score rank&lt;7)</a:t>
              </a:r>
              <a:endParaRPr kumimoji="1" lang="ja-JP" altLang="en-US" sz="1200" dirty="0"/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3799148" y="4276697"/>
              <a:ext cx="2068996" cy="46166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ja-JP" sz="1200" dirty="0" smtClean="0"/>
                <a:t>=1 (if test score==7) </a:t>
              </a:r>
            </a:p>
            <a:p>
              <a:r>
                <a:rPr lang="en-US" altLang="ja-JP" sz="1200" dirty="0" smtClean="0"/>
                <a:t>otherwise 0 (if test score</a:t>
              </a:r>
              <a:r>
                <a:rPr lang="ja-JP" altLang="en-US" sz="1200" dirty="0" smtClean="0"/>
                <a:t>≠</a:t>
              </a:r>
              <a:r>
                <a:rPr lang="en-US" altLang="ja-JP" sz="1200" dirty="0" smtClean="0"/>
                <a:t>7)</a:t>
              </a:r>
              <a:endParaRPr kumimoji="1" lang="ja-JP" altLang="en-US" sz="1200" dirty="0"/>
            </a:p>
          </p:txBody>
        </p:sp>
        <p:cxnSp>
          <p:nvCxnSpPr>
            <p:cNvPr id="41" name="直線コネクタ 40"/>
            <p:cNvCxnSpPr/>
            <p:nvPr/>
          </p:nvCxnSpPr>
          <p:spPr>
            <a:xfrm flipH="1">
              <a:off x="3815916" y="3963146"/>
              <a:ext cx="1845822" cy="11220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 flipH="1" flipV="1">
              <a:off x="3923928" y="4035155"/>
              <a:ext cx="1872208" cy="10500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テキスト ボックス 21"/>
            <p:cNvSpPr txBox="1"/>
            <p:nvPr/>
          </p:nvSpPr>
          <p:spPr>
            <a:xfrm>
              <a:off x="2565895" y="2481471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 smtClean="0"/>
                <a:t>Rank  10</a:t>
              </a:r>
              <a:endParaRPr kumimoji="1" lang="ja-JP" altLang="en-US" sz="1200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2555776" y="3403451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 smtClean="0"/>
                <a:t>Rank  </a:t>
              </a:r>
              <a:r>
                <a:rPr lang="en-US" altLang="ja-JP" sz="1200" dirty="0" smtClean="0"/>
                <a:t>8</a:t>
              </a:r>
              <a:endParaRPr kumimoji="1" lang="ja-JP" altLang="en-US" sz="1200" dirty="0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2565895" y="2018704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 smtClean="0"/>
                <a:t>Rank  11</a:t>
              </a:r>
              <a:endParaRPr kumimoji="1" lang="ja-JP" altLang="en-US" sz="1200" dirty="0"/>
            </a:p>
          </p:txBody>
        </p:sp>
      </p:grpSp>
      <p:sp>
        <p:nvSpPr>
          <p:cNvPr id="49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A162753-3354-4736-BAE9-B6FDF067D8C0}" type="slidenum">
              <a:rPr kumimoji="1" lang="ja-JP" altLang="en-US" sz="1100" smtClean="0">
                <a:latin typeface="Garamond" pitchFamily="18" charset="0"/>
              </a:rPr>
              <a:pPr/>
              <a:t>10</a:t>
            </a:fld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50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3680048" cy="365125"/>
          </a:xfrm>
        </p:spPr>
        <p:txBody>
          <a:bodyPr/>
          <a:lstStyle/>
          <a:p>
            <a:r>
              <a:rPr kumimoji="1" lang="zh-TW" altLang="en-US" sz="1100" dirty="0" smtClean="0">
                <a:latin typeface="Garamond" pitchFamily="18" charset="0"/>
              </a:rPr>
              <a:t>   </a:t>
            </a:r>
            <a:r>
              <a:rPr kumimoji="1" lang="en-US" altLang="ja-JP" sz="1100" dirty="0" smtClean="0">
                <a:latin typeface="Garamond" pitchFamily="18" charset="0"/>
              </a:rPr>
              <a:t>Miki </a:t>
            </a:r>
            <a:r>
              <a:rPr kumimoji="1" lang="en-US" altLang="ja-JP" sz="1100" dirty="0" err="1" smtClean="0">
                <a:latin typeface="Garamond" pitchFamily="18" charset="0"/>
              </a:rPr>
              <a:t>Kohara</a:t>
            </a:r>
            <a:r>
              <a:rPr kumimoji="1" lang="en-US" altLang="ja-JP" sz="1100" dirty="0" smtClean="0">
                <a:latin typeface="Garamond" pitchFamily="18" charset="0"/>
              </a:rPr>
              <a:t> and </a:t>
            </a:r>
            <a:r>
              <a:rPr kumimoji="1" lang="en-US" altLang="zh-TW" sz="1100" dirty="0" err="1" smtClean="0">
                <a:latin typeface="Garamond" pitchFamily="18" charset="0"/>
              </a:rPr>
              <a:t>SunYoun</a:t>
            </a:r>
            <a:r>
              <a:rPr kumimoji="1" lang="en-US" altLang="zh-TW" sz="1100" dirty="0" smtClean="0">
                <a:latin typeface="Garamond" pitchFamily="18" charset="0"/>
              </a:rPr>
              <a:t> Lee;  Osaka University</a:t>
            </a:r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51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kumimoji="1" lang="en-US" altLang="ja-JP" sz="1100" dirty="0" smtClean="0">
                <a:latin typeface="Garamond" pitchFamily="18" charset="0"/>
              </a:rPr>
              <a:t>2013/3/3</a:t>
            </a:r>
            <a:endParaRPr kumimoji="1" lang="ja-JP" altLang="en-US" sz="1100" dirty="0">
              <a:latin typeface="Garamond" pitchFamily="18" charset="0"/>
            </a:endParaRPr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042204"/>
              </p:ext>
            </p:extLst>
          </p:nvPr>
        </p:nvGraphicFramePr>
        <p:xfrm>
          <a:off x="179388" y="1196975"/>
          <a:ext cx="2698750" cy="202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数式" r:id="rId3" imgW="1727200" imgH="1257300" progId="Equation.3">
                  <p:embed/>
                </p:oleObj>
              </mc:Choice>
              <mc:Fallback>
                <p:oleObj name="数式" r:id="rId3" imgW="1727200" imgH="1257300" progId="Equation.3">
                  <p:embed/>
                  <p:pic>
                    <p:nvPicPr>
                      <p:cNvPr id="0" name="オブジェクト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196975"/>
                        <a:ext cx="2698750" cy="202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826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525658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n"/>
            </a:pPr>
            <a:r>
              <a:rPr lang="en-US" altLang="ja-JP" sz="2000" dirty="0" smtClean="0">
                <a:latin typeface="Garamond" pitchFamily="18" charset="0"/>
              </a:rPr>
              <a:t> </a:t>
            </a:r>
            <a:r>
              <a:rPr lang="en-US" altLang="ja-JP" sz="2000" b="1" dirty="0" smtClean="0">
                <a:latin typeface="Garamond" pitchFamily="18" charset="0"/>
              </a:rPr>
              <a:t>Korean Labor </a:t>
            </a:r>
            <a:r>
              <a:rPr lang="en-US" altLang="ja-JP" sz="2000" b="1" dirty="0">
                <a:latin typeface="Garamond" pitchFamily="18" charset="0"/>
              </a:rPr>
              <a:t>and Income Panel Study</a:t>
            </a:r>
            <a:r>
              <a:rPr lang="ja-JP" altLang="en-US" sz="2000" b="1" dirty="0">
                <a:latin typeface="Garamond" pitchFamily="18" charset="0"/>
              </a:rPr>
              <a:t>；</a:t>
            </a:r>
            <a:r>
              <a:rPr lang="en-US" altLang="ja-JP" sz="2000" b="1" dirty="0" smtClean="0">
                <a:latin typeface="Garamond" pitchFamily="18" charset="0"/>
              </a:rPr>
              <a:t>KLIPS(1998-2008), </a:t>
            </a:r>
            <a:r>
              <a:rPr lang="en-US" altLang="ja-JP" sz="2000" dirty="0" smtClean="0">
                <a:latin typeface="Garamond" pitchFamily="18" charset="0"/>
              </a:rPr>
              <a:t>conducted </a:t>
            </a:r>
            <a:r>
              <a:rPr lang="en-US" altLang="ja-JP" sz="2000" dirty="0">
                <a:latin typeface="Garamond" pitchFamily="18" charset="0"/>
              </a:rPr>
              <a:t>by the </a:t>
            </a:r>
            <a:r>
              <a:rPr lang="en-US" altLang="ja-JP" sz="2000" dirty="0" smtClean="0">
                <a:latin typeface="Garamond" pitchFamily="18" charset="0"/>
              </a:rPr>
              <a:t> Korea </a:t>
            </a:r>
            <a:r>
              <a:rPr lang="en-US" altLang="ja-JP" sz="2000" dirty="0">
                <a:latin typeface="Garamond" pitchFamily="18" charset="0"/>
              </a:rPr>
              <a:t>Labor Institute, a government-sponsored research organization.</a:t>
            </a:r>
            <a:endParaRPr lang="en-US" altLang="ja-JP" sz="2000" dirty="0" smtClean="0">
              <a:latin typeface="Garamond" pitchFamily="18" charset="0"/>
            </a:endParaRPr>
          </a:p>
          <a:p>
            <a:pPr lvl="1">
              <a:buFont typeface="Wingdings" pitchFamily="2" charset="2"/>
              <a:buChar char="p"/>
            </a:pPr>
            <a:r>
              <a:rPr lang="ja-JP" altLang="en-US" sz="1800" dirty="0" smtClean="0">
                <a:latin typeface="Garamond" pitchFamily="18" charset="0"/>
              </a:rPr>
              <a:t> </a:t>
            </a:r>
            <a:r>
              <a:rPr lang="en-US" altLang="ja-JP" sz="1600" b="1" dirty="0" smtClean="0">
                <a:latin typeface="Garamond" pitchFamily="18" charset="0"/>
              </a:rPr>
              <a:t>Household Survey</a:t>
            </a:r>
            <a:r>
              <a:rPr lang="ja-JP" altLang="en-US" sz="1600" dirty="0" smtClean="0">
                <a:latin typeface="Garamond" pitchFamily="18" charset="0"/>
              </a:rPr>
              <a:t>：</a:t>
            </a:r>
            <a:r>
              <a:rPr lang="en-US" altLang="ja-JP" sz="1600" dirty="0" smtClean="0">
                <a:latin typeface="Garamond" pitchFamily="18" charset="0"/>
              </a:rPr>
              <a:t>Householder or spouse </a:t>
            </a:r>
            <a:r>
              <a:rPr lang="ja-JP" altLang="en-US" sz="1600" dirty="0" smtClean="0">
                <a:latin typeface="Garamond" pitchFamily="18" charset="0"/>
              </a:rPr>
              <a:t>（</a:t>
            </a:r>
            <a:r>
              <a:rPr lang="en-US" altLang="ja-JP" sz="1600" dirty="0">
                <a:latin typeface="Garamond" pitchFamily="18" charset="0"/>
              </a:rPr>
              <a:t>nationally representative sample of 5,000 households</a:t>
            </a:r>
            <a:r>
              <a:rPr lang="ja-JP" altLang="en-US" sz="1600" dirty="0" smtClean="0">
                <a:latin typeface="Garamond" pitchFamily="18" charset="0"/>
              </a:rPr>
              <a:t>）</a:t>
            </a:r>
            <a:endParaRPr lang="en-US" altLang="ja-JP" sz="1600" dirty="0" smtClean="0">
              <a:latin typeface="Garamond" pitchFamily="18" charset="0"/>
            </a:endParaRPr>
          </a:p>
          <a:p>
            <a:pPr lvl="1">
              <a:buFont typeface="Wingdings" pitchFamily="2" charset="2"/>
              <a:buChar char="p"/>
            </a:pPr>
            <a:r>
              <a:rPr lang="en-US" altLang="ja-JP" sz="1600" dirty="0" smtClean="0">
                <a:latin typeface="Garamond" pitchFamily="18" charset="0"/>
              </a:rPr>
              <a:t> </a:t>
            </a:r>
            <a:r>
              <a:rPr lang="en-US" altLang="ja-JP" sz="1600" b="1" dirty="0" smtClean="0">
                <a:latin typeface="Garamond" pitchFamily="18" charset="0"/>
              </a:rPr>
              <a:t>Individual Survey</a:t>
            </a:r>
            <a:r>
              <a:rPr lang="ja-JP" altLang="en-US" sz="1600" dirty="0" smtClean="0">
                <a:latin typeface="Garamond" pitchFamily="18" charset="0"/>
              </a:rPr>
              <a:t>：</a:t>
            </a:r>
            <a:r>
              <a:rPr lang="en-US" altLang="ja-JP" sz="1600" dirty="0" smtClean="0">
                <a:latin typeface="Garamond" pitchFamily="18" charset="0"/>
              </a:rPr>
              <a:t>Each person in the household aged 15 and over</a:t>
            </a:r>
            <a:r>
              <a:rPr lang="ja-JP" altLang="en-US" sz="1600" dirty="0" smtClean="0">
                <a:latin typeface="Garamond" pitchFamily="18" charset="0"/>
              </a:rPr>
              <a:t>（</a:t>
            </a:r>
            <a:r>
              <a:rPr lang="en-US" altLang="ja-JP" sz="1600" dirty="0" smtClean="0">
                <a:latin typeface="Garamond" pitchFamily="18" charset="0"/>
              </a:rPr>
              <a:t>approx.12,000 persons)</a:t>
            </a:r>
          </a:p>
          <a:p>
            <a:pPr lvl="1">
              <a:buFont typeface="Wingdings" pitchFamily="2" charset="2"/>
              <a:buChar char="p"/>
            </a:pPr>
            <a:r>
              <a:rPr lang="en-US" altLang="ja-JP" sz="1600" dirty="0" smtClean="0">
                <a:latin typeface="Garamond" pitchFamily="18" charset="0"/>
              </a:rPr>
              <a:t> </a:t>
            </a:r>
            <a:r>
              <a:rPr lang="en-US" altLang="ja-JP" sz="1600" b="1" dirty="0" smtClean="0">
                <a:latin typeface="Garamond" pitchFamily="18" charset="0"/>
              </a:rPr>
              <a:t>Additional Survey</a:t>
            </a:r>
            <a:r>
              <a:rPr lang="ja-JP" altLang="en-US" sz="1600" dirty="0" smtClean="0">
                <a:latin typeface="Garamond" pitchFamily="18" charset="0"/>
              </a:rPr>
              <a:t>（</a:t>
            </a:r>
            <a:r>
              <a:rPr lang="en-US" altLang="ja-JP" sz="1600" dirty="0" smtClean="0">
                <a:latin typeface="Garamond" pitchFamily="18" charset="0"/>
              </a:rPr>
              <a:t>2001</a:t>
            </a:r>
            <a:r>
              <a:rPr lang="ja-JP" altLang="en-US" sz="1600" dirty="0" smtClean="0">
                <a:latin typeface="Garamond" pitchFamily="18" charset="0"/>
              </a:rPr>
              <a:t>～</a:t>
            </a:r>
            <a:r>
              <a:rPr lang="en-US" altLang="ja-JP" sz="1600" dirty="0" smtClean="0">
                <a:latin typeface="Garamond" pitchFamily="18" charset="0"/>
              </a:rPr>
              <a:t>2008</a:t>
            </a:r>
            <a:r>
              <a:rPr lang="ja-JP" altLang="en-US" sz="1600" dirty="0" smtClean="0">
                <a:latin typeface="Garamond" pitchFamily="18" charset="0"/>
              </a:rPr>
              <a:t>）：</a:t>
            </a:r>
            <a:r>
              <a:rPr lang="en-US" altLang="ja-JP" sz="1600" dirty="0">
                <a:latin typeface="Garamond" pitchFamily="18" charset="0"/>
              </a:rPr>
              <a:t>yearly special modules for restricted sample, such as the youth, the old or the employed.</a:t>
            </a:r>
            <a:r>
              <a:rPr lang="ja-JP" altLang="en-US" sz="1600" dirty="0" smtClean="0">
                <a:latin typeface="Garamond" pitchFamily="18" charset="0"/>
              </a:rPr>
              <a:t>（</a:t>
            </a:r>
            <a:r>
              <a:rPr lang="en-US" altLang="ja-JP" sz="1600" dirty="0" smtClean="0">
                <a:latin typeface="Garamond" pitchFamily="18" charset="0"/>
              </a:rPr>
              <a:t>approx.4500 persons</a:t>
            </a:r>
            <a:r>
              <a:rPr lang="ja-JP" altLang="en-US" sz="1600" dirty="0" smtClean="0">
                <a:latin typeface="Garamond" pitchFamily="18" charset="0"/>
              </a:rPr>
              <a:t>）</a:t>
            </a:r>
            <a:endParaRPr lang="en-US" altLang="ja-JP" sz="1600" dirty="0" smtClean="0">
              <a:latin typeface="Garamond" pitchFamily="18" charset="0"/>
            </a:endParaRPr>
          </a:p>
          <a:p>
            <a:pPr lvl="1">
              <a:buFont typeface="Wingdings" pitchFamily="2" charset="2"/>
              <a:buChar char="p"/>
            </a:pPr>
            <a:r>
              <a:rPr lang="en-US" altLang="ja-JP" sz="1600" dirty="0" smtClean="0">
                <a:latin typeface="Garamond" pitchFamily="18" charset="0"/>
              </a:rPr>
              <a:t> </a:t>
            </a:r>
            <a:r>
              <a:rPr lang="en-US" altLang="ja-JP" sz="1600" b="1" dirty="0" smtClean="0">
                <a:latin typeface="Garamond" pitchFamily="18" charset="0"/>
              </a:rPr>
              <a:t>Survey method</a:t>
            </a:r>
            <a:r>
              <a:rPr lang="ja-JP" altLang="en-US" sz="1600" dirty="0" smtClean="0">
                <a:latin typeface="Garamond" pitchFamily="18" charset="0"/>
              </a:rPr>
              <a:t>：</a:t>
            </a:r>
            <a:r>
              <a:rPr lang="en-US" altLang="ja-JP" sz="1600" dirty="0" smtClean="0">
                <a:latin typeface="Garamond" pitchFamily="18" charset="0"/>
              </a:rPr>
              <a:t>Household Interview</a:t>
            </a:r>
            <a:endParaRPr lang="en-US" altLang="ja-JP" sz="1600" dirty="0">
              <a:latin typeface="Garamond" pitchFamily="18" charset="0"/>
            </a:endParaRPr>
          </a:p>
          <a:p>
            <a:pPr marL="0" indent="0">
              <a:buNone/>
            </a:pPr>
            <a:endParaRPr lang="en-US" altLang="ja-JP" sz="2200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p"/>
            </a:pPr>
            <a:r>
              <a:rPr lang="en-US" altLang="ja-JP" sz="2200" dirty="0" smtClean="0">
                <a:latin typeface="Garamond" pitchFamily="18" charset="0"/>
              </a:rPr>
              <a:t> Data used for this study</a:t>
            </a:r>
          </a:p>
          <a:p>
            <a:pPr lvl="1">
              <a:buFont typeface="Wingdings" pitchFamily="2" charset="2"/>
              <a:buChar char="p"/>
            </a:pPr>
            <a:r>
              <a:rPr lang="en-US" altLang="ja-JP" sz="1800" b="1" dirty="0" smtClean="0">
                <a:latin typeface="Garamond" pitchFamily="18" charset="0"/>
              </a:rPr>
              <a:t>Additional Survey </a:t>
            </a:r>
            <a:r>
              <a:rPr lang="en-US" altLang="ja-JP" sz="1800" dirty="0" smtClean="0">
                <a:latin typeface="Garamond" pitchFamily="18" charset="0"/>
              </a:rPr>
              <a:t>(2006): contains </a:t>
            </a:r>
            <a:r>
              <a:rPr lang="en-US" altLang="ja-JP" sz="1800" dirty="0">
                <a:latin typeface="Garamond" pitchFamily="18" charset="0"/>
              </a:rPr>
              <a:t>detailed information on education-related records of the youth aged 15 to 35 at the time of </a:t>
            </a:r>
            <a:r>
              <a:rPr lang="en-US" altLang="ja-JP" sz="1800" dirty="0" smtClean="0">
                <a:latin typeface="Garamond" pitchFamily="18" charset="0"/>
              </a:rPr>
              <a:t>survey</a:t>
            </a:r>
            <a:r>
              <a:rPr lang="en-US" altLang="ja-JP" sz="1800" dirty="0">
                <a:latin typeface="Garamond" pitchFamily="18" charset="0"/>
              </a:rPr>
              <a:t>(4,389 persons) </a:t>
            </a:r>
            <a:endParaRPr lang="en-US" altLang="ja-JP" sz="1800" dirty="0" smtClean="0">
              <a:latin typeface="Garamond" pitchFamily="18" charset="0"/>
            </a:endParaRPr>
          </a:p>
          <a:p>
            <a:pPr lvl="2">
              <a:buFont typeface="Wingdings" pitchFamily="2" charset="2"/>
              <a:buChar char="p"/>
            </a:pPr>
            <a:r>
              <a:rPr lang="en-US" altLang="ja-JP" sz="1600" dirty="0" smtClean="0">
                <a:latin typeface="Garamond" pitchFamily="18" charset="0"/>
              </a:rPr>
              <a:t>Maternal employment </a:t>
            </a:r>
          </a:p>
          <a:p>
            <a:pPr lvl="1">
              <a:buFont typeface="Wingdings" pitchFamily="2" charset="2"/>
              <a:buChar char="p"/>
            </a:pPr>
            <a:r>
              <a:rPr lang="en-US" altLang="ja-JP" sz="1800" b="1" dirty="0" smtClean="0">
                <a:latin typeface="Garamond" pitchFamily="18" charset="0"/>
              </a:rPr>
              <a:t>Individual and Household Surveys </a:t>
            </a:r>
            <a:r>
              <a:rPr lang="en-US" altLang="ja-JP" sz="1800" dirty="0" smtClean="0">
                <a:latin typeface="Garamond" pitchFamily="18" charset="0"/>
              </a:rPr>
              <a:t>(1998-2006): individual characteristics</a:t>
            </a:r>
          </a:p>
          <a:p>
            <a:pPr lvl="2">
              <a:buFont typeface="Wingdings" pitchFamily="2" charset="2"/>
              <a:buChar char="p"/>
            </a:pPr>
            <a:r>
              <a:rPr lang="en-US" altLang="ja-JP" sz="1400" dirty="0" smtClean="0">
                <a:latin typeface="Garamond" pitchFamily="18" charset="0"/>
              </a:rPr>
              <a:t>Individual (2002): Test score for the College Scholastic Ability Test (CSAT)</a:t>
            </a:r>
          </a:p>
          <a:p>
            <a:pPr lvl="2">
              <a:buFont typeface="Wingdings" pitchFamily="2" charset="2"/>
              <a:buChar char="p"/>
            </a:pPr>
            <a:r>
              <a:rPr kumimoji="1" lang="en-US" altLang="ja-JP" sz="1400" dirty="0" smtClean="0">
                <a:latin typeface="Garamond" pitchFamily="18" charset="0"/>
              </a:rPr>
              <a:t>Individual (1998-2006): Parental  and child’s educational attainment, birth year and place to grow up, socio-economi</a:t>
            </a:r>
            <a:r>
              <a:rPr lang="en-US" altLang="ja-JP" sz="1400" dirty="0" smtClean="0">
                <a:latin typeface="Garamond" pitchFamily="18" charset="0"/>
              </a:rPr>
              <a:t>c status at age 14, father’s occupation at age 14</a:t>
            </a:r>
            <a:r>
              <a:rPr kumimoji="1" lang="en-US" altLang="ja-JP" sz="1400" dirty="0" smtClean="0">
                <a:latin typeface="Garamond" pitchFamily="18" charset="0"/>
              </a:rPr>
              <a:t> </a:t>
            </a:r>
          </a:p>
          <a:p>
            <a:pPr lvl="2">
              <a:buFont typeface="Wingdings" pitchFamily="2" charset="2"/>
              <a:buChar char="p"/>
            </a:pPr>
            <a:r>
              <a:rPr lang="en-US" altLang="ja-JP" sz="1400" dirty="0" smtClean="0">
                <a:latin typeface="Garamond" pitchFamily="18" charset="0"/>
              </a:rPr>
              <a:t>Household (1998-2006): demographic information: family composition, marital status</a:t>
            </a:r>
            <a:endParaRPr kumimoji="1" lang="ja-JP" altLang="en-US" sz="1400" dirty="0">
              <a:latin typeface="Garamond" pitchFamily="18" charset="0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A162753-3354-4736-BAE9-B6FDF067D8C0}" type="slidenum">
              <a:rPr kumimoji="1" lang="ja-JP" altLang="en-US" smtClean="0"/>
              <a:pPr algn="r"/>
              <a:t>11</a:t>
            </a:fld>
            <a:endParaRPr kumimoji="1" lang="ja-JP" altLang="en-US" dirty="0"/>
          </a:p>
        </p:txBody>
      </p:sp>
      <p:sp>
        <p:nvSpPr>
          <p:cNvPr id="6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ja-JP" sz="3200" dirty="0" smtClean="0">
                <a:solidFill>
                  <a:prstClr val="white"/>
                </a:solidFill>
                <a:latin typeface="Garamond" pitchFamily="18" charset="0"/>
              </a:rPr>
              <a:t>Data 1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7" name="スライド番号プレースホルダ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162753-3354-4736-BAE9-B6FDF067D8C0}" type="slidenum">
              <a:rPr kumimoji="1" lang="ja-JP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3680048" cy="365125"/>
          </a:xfrm>
        </p:spPr>
        <p:txBody>
          <a:bodyPr/>
          <a:lstStyle/>
          <a:p>
            <a:r>
              <a:rPr kumimoji="1" lang="zh-TW" altLang="en-US" sz="1100" dirty="0" smtClean="0">
                <a:latin typeface="Garamond" pitchFamily="18" charset="0"/>
              </a:rPr>
              <a:t>   </a:t>
            </a:r>
            <a:r>
              <a:rPr kumimoji="1" lang="en-US" altLang="ja-JP" sz="1100" dirty="0" smtClean="0">
                <a:latin typeface="Garamond" pitchFamily="18" charset="0"/>
              </a:rPr>
              <a:t>Miki </a:t>
            </a:r>
            <a:r>
              <a:rPr kumimoji="1" lang="en-US" altLang="ja-JP" sz="1100" dirty="0" err="1" smtClean="0">
                <a:latin typeface="Garamond" pitchFamily="18" charset="0"/>
              </a:rPr>
              <a:t>Kohara</a:t>
            </a:r>
            <a:r>
              <a:rPr kumimoji="1" lang="en-US" altLang="ja-JP" sz="1100" dirty="0" smtClean="0">
                <a:latin typeface="Garamond" pitchFamily="18" charset="0"/>
              </a:rPr>
              <a:t> and </a:t>
            </a:r>
            <a:r>
              <a:rPr kumimoji="1" lang="en-US" altLang="zh-TW" sz="1100" dirty="0" err="1" smtClean="0">
                <a:latin typeface="Garamond" pitchFamily="18" charset="0"/>
              </a:rPr>
              <a:t>SunYoun</a:t>
            </a:r>
            <a:r>
              <a:rPr kumimoji="1" lang="en-US" altLang="zh-TW" sz="1100" dirty="0" smtClean="0">
                <a:latin typeface="Garamond" pitchFamily="18" charset="0"/>
              </a:rPr>
              <a:t> Lee;  Osaka University</a:t>
            </a:r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9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kumimoji="1" lang="en-US" altLang="ja-JP" sz="1100" dirty="0" smtClean="0">
                <a:latin typeface="Garamond" pitchFamily="18" charset="0"/>
              </a:rPr>
              <a:t>2013/3/3</a:t>
            </a:r>
            <a:endParaRPr kumimoji="1" lang="ja-JP" altLang="en-US" sz="11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16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885" y="413420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altLang="ja-JP" sz="2000" dirty="0" smtClean="0">
                <a:latin typeface="Garamond" pitchFamily="18" charset="0"/>
              </a:rPr>
              <a:t>Important variables: (1) </a:t>
            </a:r>
            <a:r>
              <a:rPr kumimoji="1" lang="en-US" altLang="ja-JP" sz="2000" dirty="0" smtClean="0">
                <a:latin typeface="Garamond" pitchFamily="18" charset="0"/>
              </a:rPr>
              <a:t>Educational Outcomes at age 18</a:t>
            </a:r>
            <a:endParaRPr kumimoji="1" lang="ja-JP" altLang="en-US" sz="2000" dirty="0">
              <a:latin typeface="Garamond" pitchFamily="18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1124744"/>
            <a:ext cx="5688632" cy="2844316"/>
          </a:xfrm>
          <a:ln>
            <a:solidFill>
              <a:schemeClr val="bg1">
                <a:lumMod val="65000"/>
              </a:schemeClr>
            </a:solidFill>
          </a:ln>
        </p:spPr>
        <p:txBody>
          <a:bodyPr>
            <a:noAutofit/>
          </a:bodyPr>
          <a:lstStyle/>
          <a:p>
            <a:pPr>
              <a:buFont typeface="Wingdings" pitchFamily="2" charset="2"/>
              <a:buChar char="n"/>
            </a:pPr>
            <a:r>
              <a:rPr lang="en-US" altLang="ja-JP" sz="1800" b="1" dirty="0">
                <a:latin typeface="Garamond" pitchFamily="18" charset="0"/>
              </a:rPr>
              <a:t>Test score for the university entrance </a:t>
            </a:r>
            <a:r>
              <a:rPr lang="en-US" altLang="ja-JP" sz="1800" b="1" dirty="0" smtClean="0">
                <a:latin typeface="Garamond" pitchFamily="18" charset="0"/>
              </a:rPr>
              <a:t>exam (CSAT)</a:t>
            </a:r>
          </a:p>
          <a:p>
            <a:pPr>
              <a:buFont typeface="Wingdings" pitchFamily="2" charset="2"/>
              <a:buChar char="p"/>
            </a:pPr>
            <a:r>
              <a:rPr lang="en-US" altLang="ja-JP" sz="1400" dirty="0" smtClean="0"/>
              <a:t>Historical </a:t>
            </a:r>
            <a:r>
              <a:rPr lang="en-US" altLang="ja-JP" sz="1400" dirty="0"/>
              <a:t>changes in university  entrance examination test</a:t>
            </a:r>
          </a:p>
          <a:p>
            <a:pPr>
              <a:buAutoNum type="arabicPeriod"/>
            </a:pPr>
            <a:r>
              <a:rPr lang="en-US" altLang="ja-JP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1981-1993: </a:t>
            </a:r>
            <a:r>
              <a:rPr lang="en-US" altLang="ja-JP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Achievement Test  </a:t>
            </a:r>
            <a:r>
              <a:rPr lang="en-US" altLang="ja-JP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started (Highest = 340)</a:t>
            </a:r>
            <a:r>
              <a:rPr lang="ja-JP" alt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　</a:t>
            </a:r>
            <a:endParaRPr lang="en-US" altLang="ja-JP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AutoNum type="arabicPeriod"/>
            </a:pPr>
            <a:r>
              <a:rPr lang="en-US" altLang="ja-JP" sz="1400" dirty="0">
                <a:solidFill>
                  <a:srgbClr val="0070C0"/>
                </a:solidFill>
              </a:rPr>
              <a:t>1994-1996: </a:t>
            </a:r>
            <a:r>
              <a:rPr lang="en-US" altLang="ja-JP" sz="1400" dirty="0" smtClean="0">
                <a:solidFill>
                  <a:srgbClr val="0070C0"/>
                </a:solidFill>
              </a:rPr>
              <a:t>College Scholastic Ability Test  1 started </a:t>
            </a:r>
            <a:r>
              <a:rPr lang="en-US" altLang="ja-JP" sz="1400" dirty="0">
                <a:solidFill>
                  <a:srgbClr val="0070C0"/>
                </a:solidFill>
              </a:rPr>
              <a:t>(Highest = 200)</a:t>
            </a:r>
          </a:p>
          <a:p>
            <a:pPr>
              <a:buAutoNum type="arabicPeriod"/>
            </a:pPr>
            <a:r>
              <a:rPr lang="en-US" altLang="ja-JP" sz="1400" dirty="0">
                <a:solidFill>
                  <a:srgbClr val="0070C0"/>
                </a:solidFill>
              </a:rPr>
              <a:t>1997- : </a:t>
            </a:r>
            <a:r>
              <a:rPr lang="en-US" altLang="ja-JP" sz="1400" dirty="0" smtClean="0">
                <a:solidFill>
                  <a:srgbClr val="0070C0"/>
                </a:solidFill>
              </a:rPr>
              <a:t>CSAT 2 started (Highest </a:t>
            </a:r>
            <a:r>
              <a:rPr lang="en-US" altLang="ja-JP" sz="1400" dirty="0">
                <a:solidFill>
                  <a:srgbClr val="0070C0"/>
                </a:solidFill>
              </a:rPr>
              <a:t>= 400) </a:t>
            </a:r>
          </a:p>
          <a:p>
            <a:pPr>
              <a:buAutoNum type="arabicPeriod"/>
            </a:pPr>
            <a:r>
              <a:rPr lang="en-US" altLang="ja-JP" sz="1400" dirty="0"/>
              <a:t>2002- : Diversification of entrance exam. : University can use other types of exams.  </a:t>
            </a:r>
            <a:endParaRPr lang="en-US" altLang="ja-JP" sz="1400" dirty="0" smtClean="0"/>
          </a:p>
          <a:p>
            <a:pPr>
              <a:buFont typeface="Wingdings" pitchFamily="2" charset="2"/>
              <a:buChar char="p"/>
            </a:pPr>
            <a:r>
              <a:rPr lang="en-US" altLang="ja-JP" sz="1600" dirty="0" smtClean="0">
                <a:latin typeface="Garamond" pitchFamily="18" charset="0"/>
              </a:rPr>
              <a:t>Our sample took either (1), (2) or (3).</a:t>
            </a:r>
          </a:p>
          <a:p>
            <a:pPr>
              <a:buFont typeface="Wingdings" pitchFamily="2" charset="2"/>
              <a:buChar char="p"/>
            </a:pPr>
            <a:r>
              <a:rPr lang="en-US" altLang="ja-JP" sz="1600" dirty="0" smtClean="0">
                <a:latin typeface="Garamond" pitchFamily="18" charset="0"/>
              </a:rPr>
              <a:t>Test scores are answered as 12 ranks </a:t>
            </a:r>
          </a:p>
          <a:p>
            <a:pPr>
              <a:buFont typeface="Wingdings" pitchFamily="2" charset="2"/>
              <a:buChar char="p"/>
            </a:pPr>
            <a:r>
              <a:rPr lang="en-US" altLang="ja-JP" sz="1600" dirty="0" smtClean="0">
                <a:latin typeface="Garamond" pitchFamily="18" charset="0"/>
              </a:rPr>
              <a:t>We need to control for the difficulties in each year.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A162753-3354-4736-BAE9-B6FDF067D8C0}" type="slidenum">
              <a:rPr kumimoji="1" lang="ja-JP" altLang="en-US" smtClean="0"/>
              <a:pPr algn="r"/>
              <a:t>12</a:t>
            </a:fld>
            <a:endParaRPr kumimoji="1" lang="ja-JP" alt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2778" y="1124744"/>
            <a:ext cx="3561222" cy="2610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ja-JP" sz="3200" dirty="0" smtClean="0">
                <a:solidFill>
                  <a:prstClr val="white"/>
                </a:solidFill>
                <a:latin typeface="Garamond" pitchFamily="18" charset="0"/>
              </a:rPr>
              <a:t>Data 2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4237785"/>
            <a:ext cx="878497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n"/>
            </a:pPr>
            <a:r>
              <a:rPr lang="en-US" altLang="ja-JP" dirty="0">
                <a:latin typeface="Garamond" pitchFamily="18" charset="0"/>
              </a:rPr>
              <a:t>Advantages of this </a:t>
            </a:r>
            <a:r>
              <a:rPr lang="en-US" altLang="ja-JP" dirty="0" smtClean="0">
                <a:latin typeface="Garamond" pitchFamily="18" charset="0"/>
              </a:rPr>
              <a:t>indicator</a:t>
            </a:r>
          </a:p>
          <a:p>
            <a:pPr marL="342900" indent="-342900">
              <a:buAutoNum type="arabicParenR"/>
            </a:pPr>
            <a:r>
              <a:rPr lang="en-US" altLang="ja-JP" sz="1400" dirty="0" smtClean="0">
                <a:latin typeface="Garamond" pitchFamily="18" charset="0"/>
              </a:rPr>
              <a:t>Achievement </a:t>
            </a:r>
            <a:r>
              <a:rPr lang="en-US" altLang="ja-JP" sz="1400" dirty="0">
                <a:latin typeface="Garamond" pitchFamily="18" charset="0"/>
              </a:rPr>
              <a:t>test and college scholastic ability test were the most important single determinant for the university admissions in </a:t>
            </a:r>
            <a:r>
              <a:rPr lang="en-US" altLang="ja-JP" sz="1400" dirty="0" smtClean="0">
                <a:latin typeface="Garamond" pitchFamily="18" charset="0"/>
              </a:rPr>
              <a:t>Korea.</a:t>
            </a:r>
          </a:p>
          <a:p>
            <a:pPr marL="342900" indent="-342900">
              <a:buAutoNum type="arabicParenR"/>
            </a:pPr>
            <a:r>
              <a:rPr lang="en-US" altLang="ja-JP" sz="1400" dirty="0" smtClean="0">
                <a:latin typeface="Garamond" pitchFamily="18" charset="0"/>
              </a:rPr>
              <a:t>Most </a:t>
            </a:r>
            <a:r>
              <a:rPr lang="en-US" altLang="ja-JP" sz="1400" dirty="0">
                <a:latin typeface="Garamond" pitchFamily="18" charset="0"/>
              </a:rPr>
              <a:t>of Korean high school students with the same academic attainment take the same test on the same day (advancement rate to university: 82%, test takers were 572,218 and third grade of high school students 582,216 in </a:t>
            </a:r>
            <a:r>
              <a:rPr lang="en-US" altLang="ja-JP" sz="1400" dirty="0" smtClean="0">
                <a:latin typeface="Garamond" pitchFamily="18" charset="0"/>
              </a:rPr>
              <a:t>2004)</a:t>
            </a:r>
          </a:p>
          <a:p>
            <a:pPr marL="342900" indent="-342900">
              <a:buAutoNum type="arabicParenR"/>
            </a:pPr>
            <a:r>
              <a:rPr lang="en-US" altLang="ja-JP" sz="1400" dirty="0" smtClean="0">
                <a:latin typeface="Garamond" pitchFamily="18" charset="0"/>
              </a:rPr>
              <a:t>Because </a:t>
            </a:r>
            <a:r>
              <a:rPr lang="en-US" altLang="ja-JP" sz="1400" dirty="0">
                <a:latin typeface="Garamond" pitchFamily="18" charset="0"/>
              </a:rPr>
              <a:t>the answers are formatted in score ranges with the interval of 10 to 40 scores, potential measurement errors may be small.</a:t>
            </a:r>
          </a:p>
          <a:p>
            <a:endParaRPr kumimoji="1" lang="ja-JP" altLang="en-US" dirty="0"/>
          </a:p>
        </p:txBody>
      </p:sp>
      <p:sp>
        <p:nvSpPr>
          <p:cNvPr id="9" name="スライド番号プレースホルダ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162753-3354-4736-BAE9-B6FDF067D8C0}" type="slidenum">
              <a:rPr kumimoji="1" lang="ja-JP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10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3680048" cy="365125"/>
          </a:xfrm>
        </p:spPr>
        <p:txBody>
          <a:bodyPr/>
          <a:lstStyle/>
          <a:p>
            <a:r>
              <a:rPr kumimoji="1" lang="zh-TW" altLang="en-US" sz="1100" dirty="0" smtClean="0">
                <a:latin typeface="Garamond" pitchFamily="18" charset="0"/>
              </a:rPr>
              <a:t>   </a:t>
            </a:r>
            <a:r>
              <a:rPr kumimoji="1" lang="en-US" altLang="ja-JP" sz="1100" dirty="0" smtClean="0">
                <a:latin typeface="Garamond" pitchFamily="18" charset="0"/>
              </a:rPr>
              <a:t>Miki </a:t>
            </a:r>
            <a:r>
              <a:rPr kumimoji="1" lang="en-US" altLang="ja-JP" sz="1100" dirty="0" err="1" smtClean="0">
                <a:latin typeface="Garamond" pitchFamily="18" charset="0"/>
              </a:rPr>
              <a:t>Kohara</a:t>
            </a:r>
            <a:r>
              <a:rPr kumimoji="1" lang="en-US" altLang="ja-JP" sz="1100" dirty="0" smtClean="0">
                <a:latin typeface="Garamond" pitchFamily="18" charset="0"/>
              </a:rPr>
              <a:t> and </a:t>
            </a:r>
            <a:r>
              <a:rPr kumimoji="1" lang="en-US" altLang="zh-TW" sz="1100" dirty="0" err="1" smtClean="0">
                <a:latin typeface="Garamond" pitchFamily="18" charset="0"/>
              </a:rPr>
              <a:t>SunYoun</a:t>
            </a:r>
            <a:r>
              <a:rPr kumimoji="1" lang="en-US" altLang="zh-TW" sz="1100" dirty="0" smtClean="0">
                <a:latin typeface="Garamond" pitchFamily="18" charset="0"/>
              </a:rPr>
              <a:t> Lee;  Osaka University</a:t>
            </a:r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1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kumimoji="1" lang="en-US" altLang="ja-JP" sz="1100" dirty="0" smtClean="0">
                <a:latin typeface="Garamond" pitchFamily="18" charset="0"/>
              </a:rPr>
              <a:t>2013/3/3</a:t>
            </a:r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2" name="動作設定ボタン : 情報 11">
            <a:hlinkClick r:id="" action="ppaction://hlinkshowjump?jump=nextslide" highlightClick="1"/>
          </p:cNvPr>
          <p:cNvSpPr/>
          <p:nvPr/>
        </p:nvSpPr>
        <p:spPr>
          <a:xfrm>
            <a:off x="5940152" y="3789040"/>
            <a:ext cx="201724" cy="180020"/>
          </a:xfrm>
          <a:prstGeom prst="actionButtonInform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25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885" y="413420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altLang="ja-JP" sz="2000" dirty="0" smtClean="0">
                <a:latin typeface="Garamond" pitchFamily="18" charset="0"/>
              </a:rPr>
              <a:t>KLIPS answer sheet </a:t>
            </a:r>
            <a:endParaRPr kumimoji="1" lang="ja-JP" altLang="en-US" sz="2000" dirty="0">
              <a:latin typeface="Garamond" pitchFamily="18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A162753-3354-4736-BAE9-B6FDF067D8C0}" type="slidenum">
              <a:rPr kumimoji="1" lang="ja-JP" altLang="en-US" smtClean="0"/>
              <a:pPr algn="r"/>
              <a:t>13</a:t>
            </a:fld>
            <a:endParaRPr kumimoji="1" lang="ja-JP" alt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ja-JP" sz="3200" dirty="0" smtClean="0">
                <a:solidFill>
                  <a:prstClr val="white"/>
                </a:solidFill>
                <a:latin typeface="Garamond" pitchFamily="18" charset="0"/>
              </a:rPr>
              <a:t>Data 3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7620" y="682625"/>
            <a:ext cx="4352925" cy="6038850"/>
          </a:xfrm>
          <a:prstGeom prst="rect">
            <a:avLst/>
          </a:prstGeom>
          <a:noFill/>
        </p:spPr>
      </p:pic>
      <p:sp>
        <p:nvSpPr>
          <p:cNvPr id="7" name="スライド番号プレースホルダ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162753-3354-4736-BAE9-B6FDF067D8C0}" type="slidenum">
              <a:rPr kumimoji="1" lang="ja-JP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9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3680048" cy="365125"/>
          </a:xfrm>
        </p:spPr>
        <p:txBody>
          <a:bodyPr/>
          <a:lstStyle/>
          <a:p>
            <a:r>
              <a:rPr kumimoji="1" lang="zh-TW" altLang="en-US" sz="1100" dirty="0" smtClean="0">
                <a:latin typeface="Garamond" pitchFamily="18" charset="0"/>
              </a:rPr>
              <a:t>   </a:t>
            </a:r>
            <a:r>
              <a:rPr kumimoji="1" lang="en-US" altLang="ja-JP" sz="1100" dirty="0" smtClean="0">
                <a:latin typeface="Garamond" pitchFamily="18" charset="0"/>
              </a:rPr>
              <a:t>Miki </a:t>
            </a:r>
            <a:r>
              <a:rPr kumimoji="1" lang="en-US" altLang="ja-JP" sz="1100" dirty="0" err="1" smtClean="0">
                <a:latin typeface="Garamond" pitchFamily="18" charset="0"/>
              </a:rPr>
              <a:t>Kohara</a:t>
            </a:r>
            <a:r>
              <a:rPr kumimoji="1" lang="en-US" altLang="ja-JP" sz="1100" dirty="0" smtClean="0">
                <a:latin typeface="Garamond" pitchFamily="18" charset="0"/>
              </a:rPr>
              <a:t> and </a:t>
            </a:r>
            <a:r>
              <a:rPr kumimoji="1" lang="en-US" altLang="zh-TW" sz="1100" dirty="0" err="1" smtClean="0">
                <a:latin typeface="Garamond" pitchFamily="18" charset="0"/>
              </a:rPr>
              <a:t>SunYoun</a:t>
            </a:r>
            <a:r>
              <a:rPr kumimoji="1" lang="en-US" altLang="zh-TW" sz="1100" dirty="0" smtClean="0">
                <a:latin typeface="Garamond" pitchFamily="18" charset="0"/>
              </a:rPr>
              <a:t> Lee;  Osaka University</a:t>
            </a:r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1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kumimoji="1" lang="en-US" altLang="ja-JP" sz="1100" dirty="0" smtClean="0">
                <a:latin typeface="Garamond" pitchFamily="18" charset="0"/>
              </a:rPr>
              <a:t>2013/3/3</a:t>
            </a:r>
            <a:endParaRPr kumimoji="1" lang="ja-JP" altLang="en-US" sz="11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17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1412776"/>
            <a:ext cx="4896544" cy="458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1407745"/>
            <a:ext cx="3888432" cy="3116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ja-JP" sz="3200" dirty="0" smtClean="0">
                <a:solidFill>
                  <a:prstClr val="white"/>
                </a:solidFill>
                <a:latin typeface="Garamond" pitchFamily="18" charset="0"/>
              </a:rPr>
              <a:t>Data 4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8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A162753-3354-4736-BAE9-B6FDF067D8C0}" type="slidenum">
              <a:rPr kumimoji="1" lang="ja-JP" altLang="en-US" sz="1100" smtClean="0">
                <a:latin typeface="Garamond" pitchFamily="18" charset="0"/>
              </a:rPr>
              <a:pPr/>
              <a:t>14</a:t>
            </a:fld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9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3680048" cy="365125"/>
          </a:xfrm>
        </p:spPr>
        <p:txBody>
          <a:bodyPr/>
          <a:lstStyle/>
          <a:p>
            <a:r>
              <a:rPr kumimoji="1" lang="zh-TW" altLang="en-US" sz="1100" dirty="0" smtClean="0">
                <a:latin typeface="Garamond" pitchFamily="18" charset="0"/>
              </a:rPr>
              <a:t>   </a:t>
            </a:r>
            <a:r>
              <a:rPr kumimoji="1" lang="en-US" altLang="ja-JP" sz="1100" dirty="0" smtClean="0">
                <a:latin typeface="Garamond" pitchFamily="18" charset="0"/>
              </a:rPr>
              <a:t>Miki </a:t>
            </a:r>
            <a:r>
              <a:rPr kumimoji="1" lang="en-US" altLang="ja-JP" sz="1100" dirty="0" err="1" smtClean="0">
                <a:latin typeface="Garamond" pitchFamily="18" charset="0"/>
              </a:rPr>
              <a:t>Kohara</a:t>
            </a:r>
            <a:r>
              <a:rPr kumimoji="1" lang="en-US" altLang="ja-JP" sz="1100" dirty="0" smtClean="0">
                <a:latin typeface="Garamond" pitchFamily="18" charset="0"/>
              </a:rPr>
              <a:t> and </a:t>
            </a:r>
            <a:r>
              <a:rPr kumimoji="1" lang="en-US" altLang="zh-TW" sz="1100" dirty="0" err="1" smtClean="0">
                <a:latin typeface="Garamond" pitchFamily="18" charset="0"/>
              </a:rPr>
              <a:t>SunYoun</a:t>
            </a:r>
            <a:r>
              <a:rPr kumimoji="1" lang="en-US" altLang="zh-TW" sz="1100" dirty="0" smtClean="0">
                <a:latin typeface="Garamond" pitchFamily="18" charset="0"/>
              </a:rPr>
              <a:t> Lee;  Osaka University</a:t>
            </a:r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9553" y="2276872"/>
            <a:ext cx="1512168" cy="2880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5148064" y="1556792"/>
            <a:ext cx="1512168" cy="2880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35496" y="4149080"/>
            <a:ext cx="1872208" cy="648072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35496" y="5301208"/>
            <a:ext cx="1872208" cy="648072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5741" y="6093296"/>
            <a:ext cx="1872208" cy="648072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496" y="6140333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Father’s occupation</a:t>
            </a:r>
          </a:p>
          <a:p>
            <a:r>
              <a:rPr kumimoji="1" lang="en-US" altLang="ja-JP" sz="1200" dirty="0" smtClean="0"/>
              <a:t>= 1 if </a:t>
            </a:r>
            <a:r>
              <a:rPr lang="en-US" altLang="ja-JP" sz="1200" dirty="0" smtClean="0"/>
              <a:t>a father works in </a:t>
            </a:r>
          </a:p>
          <a:p>
            <a:r>
              <a:rPr kumimoji="1" lang="en-US" altLang="ja-JP" sz="1200" dirty="0"/>
              <a:t> </a:t>
            </a:r>
            <a:r>
              <a:rPr kumimoji="1" lang="en-US" altLang="ja-JP" sz="1200" dirty="0" smtClean="0"/>
              <a:t>  agricultural industry  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08508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DA162753-3354-4736-BAE9-B6FDF067D8C0}" type="slidenum">
              <a:rPr kumimoji="1" lang="ja-JP" altLang="en-US" smtClean="0"/>
              <a:pPr algn="r"/>
              <a:t>15</a:t>
            </a:fld>
            <a:endParaRPr kumimoji="1" lang="ja-JP" alt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ja-JP" sz="3200" dirty="0" smtClean="0">
                <a:solidFill>
                  <a:prstClr val="white"/>
                </a:solidFill>
                <a:latin typeface="Garamond" pitchFamily="18" charset="0"/>
              </a:rPr>
              <a:t>Data 5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107504" y="1268760"/>
            <a:ext cx="8568952" cy="439248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600" dirty="0" smtClean="0">
                <a:latin typeface="Garamond" pitchFamily="18" charset="0"/>
              </a:rPr>
              <a:t>Notes: </a:t>
            </a:r>
          </a:p>
          <a:p>
            <a:pPr marL="342900" indent="-342900">
              <a:buFont typeface="Wingdings" pitchFamily="2" charset="2"/>
              <a:buChar char="n"/>
            </a:pPr>
            <a:r>
              <a:rPr lang="en-US" altLang="ja-JP" sz="2600" dirty="0" smtClean="0">
                <a:latin typeface="Garamond" pitchFamily="18" charset="0"/>
              </a:rPr>
              <a:t>Average </a:t>
            </a:r>
            <a:r>
              <a:rPr lang="en-US" altLang="ja-JP" sz="2600" dirty="0">
                <a:latin typeface="Garamond" pitchFamily="18" charset="0"/>
              </a:rPr>
              <a:t>test scores are controlled for in several </a:t>
            </a:r>
            <a:r>
              <a:rPr lang="en-US" altLang="ja-JP" sz="2600" dirty="0" smtClean="0">
                <a:latin typeface="Garamond" pitchFamily="18" charset="0"/>
              </a:rPr>
              <a:t>ways.</a:t>
            </a:r>
          </a:p>
          <a:p>
            <a:pPr marL="0" indent="0">
              <a:buNone/>
            </a:pPr>
            <a:r>
              <a:rPr lang="en-US" altLang="ja-JP" sz="2600" dirty="0" smtClean="0">
                <a:latin typeface="Garamond" pitchFamily="18" charset="0"/>
              </a:rPr>
              <a:t>            </a:t>
            </a:r>
            <a:r>
              <a:rPr lang="en-US" altLang="ja-JP" sz="1800" dirty="0">
                <a:latin typeface="Garamond" pitchFamily="18" charset="0"/>
              </a:rPr>
              <a:t> - dependent variable: “respondent’s own </a:t>
            </a:r>
            <a:r>
              <a:rPr lang="en-US" altLang="ja-JP" sz="1800" dirty="0" smtClean="0">
                <a:latin typeface="Garamond" pitchFamily="18" charset="0"/>
              </a:rPr>
              <a:t>score</a:t>
            </a:r>
            <a:r>
              <a:rPr lang="ja-JP" altLang="en-US" sz="1800" dirty="0" smtClean="0">
                <a:latin typeface="Garamond" pitchFamily="18" charset="0"/>
              </a:rPr>
              <a:t>－</a:t>
            </a:r>
            <a:r>
              <a:rPr lang="en-US" altLang="ja-JP" sz="1800" dirty="0" smtClean="0">
                <a:latin typeface="Garamond" pitchFamily="18" charset="0"/>
              </a:rPr>
              <a:t>average </a:t>
            </a:r>
            <a:r>
              <a:rPr lang="en-US" altLang="ja-JP" sz="1800" dirty="0">
                <a:latin typeface="Garamond" pitchFamily="18" charset="0"/>
              </a:rPr>
              <a:t>test score</a:t>
            </a:r>
            <a:r>
              <a:rPr lang="en-US" altLang="ja-JP" sz="1800" dirty="0" smtClean="0">
                <a:latin typeface="Garamond" pitchFamily="18" charset="0"/>
              </a:rPr>
              <a:t>” </a:t>
            </a:r>
          </a:p>
          <a:p>
            <a:pPr marL="0" indent="0">
              <a:buNone/>
            </a:pPr>
            <a:r>
              <a:rPr lang="en-US" altLang="ja-JP" sz="1800" dirty="0">
                <a:latin typeface="Garamond" pitchFamily="18" charset="0"/>
              </a:rPr>
              <a:t> </a:t>
            </a:r>
            <a:r>
              <a:rPr lang="en-US" altLang="ja-JP" sz="1800" dirty="0" smtClean="0">
                <a:latin typeface="Garamond" pitchFamily="18" charset="0"/>
              </a:rPr>
              <a:t>                                                    whether </a:t>
            </a:r>
            <a:r>
              <a:rPr lang="en-US" altLang="ja-JP" sz="1800" dirty="0">
                <a:latin typeface="Garamond" pitchFamily="18" charset="0"/>
              </a:rPr>
              <a:t>this difference is positive or not </a:t>
            </a:r>
            <a:r>
              <a:rPr lang="en-US" altLang="ja-JP" sz="1800" dirty="0" smtClean="0">
                <a:latin typeface="Garamond" pitchFamily="18" charset="0"/>
              </a:rPr>
              <a:t>/ more than 30 or less than 30 / ….</a:t>
            </a:r>
            <a:endParaRPr lang="en-US" altLang="ja-JP" sz="1800" dirty="0">
              <a:latin typeface="Garamond" pitchFamily="18" charset="0"/>
            </a:endParaRPr>
          </a:p>
          <a:p>
            <a:pPr marL="0" indent="0">
              <a:buNone/>
            </a:pPr>
            <a:r>
              <a:rPr lang="en-US" altLang="ja-JP" sz="1800" dirty="0">
                <a:latin typeface="Garamond" pitchFamily="18" charset="0"/>
              </a:rPr>
              <a:t>     </a:t>
            </a:r>
            <a:r>
              <a:rPr lang="en-US" altLang="ja-JP" sz="1800" dirty="0" smtClean="0">
                <a:latin typeface="Garamond" pitchFamily="18" charset="0"/>
              </a:rPr>
              <a:t>             - </a:t>
            </a:r>
            <a:r>
              <a:rPr lang="en-US" altLang="ja-JP" sz="1800" dirty="0">
                <a:latin typeface="Garamond" pitchFamily="18" charset="0"/>
              </a:rPr>
              <a:t>controlling for year dummies and/or average test score </a:t>
            </a:r>
            <a:r>
              <a:rPr lang="en-US" altLang="ja-JP" sz="1800" dirty="0" smtClean="0">
                <a:latin typeface="Garamond" pitchFamily="18" charset="0"/>
              </a:rPr>
              <a:t>  </a:t>
            </a:r>
          </a:p>
          <a:p>
            <a:pPr marL="342900" indent="-342900">
              <a:buFont typeface="Wingdings" pitchFamily="2" charset="2"/>
              <a:buChar char="n"/>
            </a:pPr>
            <a:endParaRPr lang="en-US" altLang="ja-JP" sz="2600" dirty="0" smtClean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n"/>
            </a:pPr>
            <a:r>
              <a:rPr lang="en-US" altLang="ja-JP" sz="2600" dirty="0" smtClean="0">
                <a:latin typeface="Garamond" pitchFamily="18" charset="0"/>
              </a:rPr>
              <a:t>LPR of women when our sample was 2 to 5 years old</a:t>
            </a:r>
            <a:r>
              <a:rPr lang="ja-JP" altLang="en-US" sz="2600" dirty="0" smtClean="0">
                <a:latin typeface="Garamond" pitchFamily="18" charset="0"/>
              </a:rPr>
              <a:t>（</a:t>
            </a:r>
            <a:r>
              <a:rPr lang="en-US" altLang="ja-JP" sz="2600" dirty="0" smtClean="0">
                <a:latin typeface="Garamond" pitchFamily="18" charset="0"/>
              </a:rPr>
              <a:t>%</a:t>
            </a:r>
            <a:r>
              <a:rPr lang="ja-JP" altLang="en-US" sz="2600" dirty="0" smtClean="0">
                <a:latin typeface="Garamond" pitchFamily="18" charset="0"/>
              </a:rPr>
              <a:t>）</a:t>
            </a:r>
            <a:endParaRPr lang="en-US" altLang="ja-JP" sz="2600" dirty="0" smtClean="0">
              <a:latin typeface="Garamond" pitchFamily="18" charset="0"/>
            </a:endParaRPr>
          </a:p>
          <a:p>
            <a:pPr marL="800100" lvl="1" indent="-342900">
              <a:buFont typeface="Wingdings" pitchFamily="2" charset="2"/>
              <a:buChar char="n"/>
            </a:pPr>
            <a:r>
              <a:rPr lang="en-US" altLang="ja-JP" dirty="0" smtClean="0">
                <a:latin typeface="Garamond" pitchFamily="18" charset="0"/>
              </a:rPr>
              <a:t>Source</a:t>
            </a:r>
            <a:r>
              <a:rPr lang="en-US" altLang="ja-JP" dirty="0">
                <a:latin typeface="Garamond" pitchFamily="18" charset="0"/>
              </a:rPr>
              <a:t>: National Statistical Office, Annual Report on the Economically Active Population Survey </a:t>
            </a:r>
            <a:endParaRPr lang="en-US" altLang="ja-JP" sz="1200" dirty="0">
              <a:latin typeface="Garamond" pitchFamily="18" charset="0"/>
            </a:endParaRPr>
          </a:p>
          <a:p>
            <a:pPr marL="800100" lvl="1" indent="-342900">
              <a:buFont typeface="Wingdings" pitchFamily="2" charset="2"/>
              <a:buChar char="ü"/>
            </a:pPr>
            <a:r>
              <a:rPr lang="en-US" altLang="ja-JP" sz="1600" dirty="0">
                <a:latin typeface="Garamond" pitchFamily="18" charset="0"/>
              </a:rPr>
              <a:t>Economically Active Population: The employed and those are who are currently looking for a  job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altLang="ja-JP" sz="1600" dirty="0">
                <a:latin typeface="Garamond" pitchFamily="18" charset="0"/>
              </a:rPr>
              <a:t>LPR: (Economically Active Population/labor force aged 15 and over)</a:t>
            </a:r>
            <a:r>
              <a:rPr lang="ja-JP" altLang="en-US" sz="1600" dirty="0">
                <a:latin typeface="Garamond" pitchFamily="18" charset="0"/>
              </a:rPr>
              <a:t>＊</a:t>
            </a:r>
            <a:r>
              <a:rPr lang="en-US" altLang="ja-JP" sz="1600" dirty="0">
                <a:latin typeface="Garamond" pitchFamily="18" charset="0"/>
              </a:rPr>
              <a:t>100</a:t>
            </a:r>
            <a:r>
              <a:rPr lang="en-US" altLang="ja-JP" sz="1400" dirty="0">
                <a:latin typeface="Garamond" pitchFamily="18" charset="0"/>
              </a:rPr>
              <a:t/>
            </a:r>
            <a:br>
              <a:rPr lang="en-US" altLang="ja-JP" sz="1400" dirty="0">
                <a:latin typeface="Garamond" pitchFamily="18" charset="0"/>
              </a:rPr>
            </a:br>
            <a:endParaRPr lang="en-US" altLang="ja-JP" sz="1400" dirty="0">
              <a:latin typeface="Garamond" pitchFamily="18" charset="0"/>
            </a:endParaRPr>
          </a:p>
          <a:p>
            <a:pPr marL="1028700" lvl="2" indent="-342900">
              <a:spcAft>
                <a:spcPts val="600"/>
              </a:spcAft>
              <a:buClrTx/>
              <a:buFont typeface="Wingdings" pitchFamily="2" charset="2"/>
              <a:buChar char="p"/>
            </a:pPr>
            <a:r>
              <a:rPr lang="en-US" altLang="ja-JP" sz="1700" dirty="0">
                <a:latin typeface="Garamond" pitchFamily="18" charset="0"/>
              </a:rPr>
              <a:t>1</a:t>
            </a:r>
            <a:r>
              <a:rPr lang="ja-JP" altLang="en-US" sz="1700" dirty="0">
                <a:latin typeface="Garamond" pitchFamily="18" charset="0"/>
              </a:rPr>
              <a:t>） </a:t>
            </a:r>
            <a:r>
              <a:rPr lang="en-US" altLang="ja-JP" sz="1700" dirty="0">
                <a:latin typeface="Garamond" pitchFamily="18" charset="0"/>
              </a:rPr>
              <a:t>By age range</a:t>
            </a:r>
            <a:endParaRPr lang="en-US" altLang="ja-JP" sz="1000" dirty="0">
              <a:latin typeface="Garamond" pitchFamily="18" charset="0"/>
            </a:endParaRPr>
          </a:p>
          <a:p>
            <a:pPr marL="1428750" lvl="2" indent="-285750">
              <a:buFont typeface="Wingdings" pitchFamily="2" charset="2"/>
              <a:buChar char="n"/>
            </a:pPr>
            <a:r>
              <a:rPr lang="en-US" altLang="ja-JP" sz="1700" dirty="0">
                <a:latin typeface="Garamond" pitchFamily="18" charset="0"/>
              </a:rPr>
              <a:t>Imputed from </a:t>
            </a:r>
            <a:r>
              <a:rPr lang="en-US" altLang="ja-JP" sz="1700" dirty="0" err="1">
                <a:latin typeface="Garamond" pitchFamily="18" charset="0"/>
              </a:rPr>
              <a:t>i</a:t>
            </a:r>
            <a:r>
              <a:rPr lang="en-US" altLang="ja-JP" sz="1700" dirty="0">
                <a:latin typeface="Garamond" pitchFamily="18" charset="0"/>
              </a:rPr>
              <a:t>) mother’s age when the child was 3 years old and ii) LPR of women in Korea at the time at the child’s age 3 =&gt; LPR by age range of mothers at child’s age 3</a:t>
            </a:r>
            <a:endParaRPr lang="en-US" altLang="ja-JP" sz="1300" dirty="0">
              <a:latin typeface="Garamond" pitchFamily="18" charset="0"/>
            </a:endParaRPr>
          </a:p>
          <a:p>
            <a:pPr marL="1028700" lvl="2" indent="-342900">
              <a:spcAft>
                <a:spcPts val="600"/>
              </a:spcAft>
              <a:buClrTx/>
              <a:buFont typeface="Wingdings" pitchFamily="2" charset="2"/>
              <a:buChar char="p"/>
            </a:pPr>
            <a:r>
              <a:rPr lang="en-US" altLang="ja-JP" sz="1700" dirty="0">
                <a:latin typeface="Garamond" pitchFamily="18" charset="0"/>
              </a:rPr>
              <a:t>2) By educational level</a:t>
            </a:r>
            <a:endParaRPr lang="en-US" altLang="ja-JP" sz="1000" dirty="0">
              <a:latin typeface="Garamond" pitchFamily="18" charset="0"/>
            </a:endParaRPr>
          </a:p>
          <a:p>
            <a:pPr marL="1428750" lvl="2" indent="-285750">
              <a:buFont typeface="Wingdings" pitchFamily="2" charset="2"/>
              <a:buChar char="n"/>
            </a:pPr>
            <a:r>
              <a:rPr lang="en-US" altLang="ja-JP" sz="1700" dirty="0">
                <a:latin typeface="Garamond" pitchFamily="18" charset="0"/>
              </a:rPr>
              <a:t>Imputed from </a:t>
            </a:r>
            <a:r>
              <a:rPr lang="en-US" altLang="ja-JP" sz="1700" dirty="0" err="1">
                <a:latin typeface="Garamond" pitchFamily="18" charset="0"/>
              </a:rPr>
              <a:t>i</a:t>
            </a:r>
            <a:r>
              <a:rPr lang="en-US" altLang="ja-JP" sz="1700" dirty="0">
                <a:latin typeface="Garamond" pitchFamily="18" charset="0"/>
              </a:rPr>
              <a:t>) mother’s educational attainment ii) LPR of women in Korea at the time at the child’s age 3 3 =&gt; LPR by educational attainment of mothers at child’s age 3</a:t>
            </a:r>
          </a:p>
          <a:p>
            <a:pPr marL="342900" indent="-342900">
              <a:buFont typeface="Wingdings" pitchFamily="2" charset="2"/>
              <a:buChar char="n"/>
            </a:pPr>
            <a:endParaRPr lang="en-US" altLang="ja-JP" sz="2600" dirty="0" smtClean="0"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n"/>
            </a:pPr>
            <a:r>
              <a:rPr lang="en-US" altLang="ja-JP" sz="2600" dirty="0" smtClean="0">
                <a:latin typeface="Garamond" pitchFamily="18" charset="0"/>
              </a:rPr>
              <a:t>Test </a:t>
            </a:r>
            <a:r>
              <a:rPr lang="en-US" altLang="ja-JP" sz="2600" dirty="0">
                <a:latin typeface="Garamond" pitchFamily="18" charset="0"/>
              </a:rPr>
              <a:t>score </a:t>
            </a:r>
            <a:r>
              <a:rPr lang="en-US" altLang="ja-JP" sz="2600" dirty="0" smtClean="0">
                <a:latin typeface="Garamond" pitchFamily="18" charset="0"/>
              </a:rPr>
              <a:t>ranks, </a:t>
            </a:r>
            <a:r>
              <a:rPr lang="en-US" altLang="ja-JP" sz="2600" dirty="0">
                <a:latin typeface="Garamond" pitchFamily="18" charset="0"/>
              </a:rPr>
              <a:t>7 and 10 are focused.</a:t>
            </a:r>
          </a:p>
          <a:p>
            <a:pPr marL="1143000" lvl="2" indent="0">
              <a:buNone/>
            </a:pPr>
            <a:endParaRPr lang="en-US" altLang="ja-JP" sz="1800" dirty="0" smtClean="0"/>
          </a:p>
          <a:p>
            <a:endParaRPr lang="en-US" altLang="ja-JP" sz="1200" dirty="0" smtClean="0"/>
          </a:p>
          <a:p>
            <a:endParaRPr lang="en-US" altLang="ja-JP" sz="1200" dirty="0"/>
          </a:p>
        </p:txBody>
      </p:sp>
      <p:sp>
        <p:nvSpPr>
          <p:cNvPr id="5" name="スライド番号プレースホルダ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162753-3354-4736-BAE9-B6FDF067D8C0}" type="slidenum">
              <a:rPr kumimoji="1" lang="ja-JP" altLang="en-US" sz="11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9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3680048" cy="365125"/>
          </a:xfrm>
        </p:spPr>
        <p:txBody>
          <a:bodyPr/>
          <a:lstStyle/>
          <a:p>
            <a:r>
              <a:rPr kumimoji="1" lang="zh-TW" altLang="en-US" sz="1100" dirty="0" smtClean="0">
                <a:latin typeface="Garamond" pitchFamily="18" charset="0"/>
              </a:rPr>
              <a:t>   </a:t>
            </a:r>
            <a:r>
              <a:rPr kumimoji="1" lang="en-US" altLang="ja-JP" sz="1100" dirty="0" smtClean="0">
                <a:latin typeface="Garamond" pitchFamily="18" charset="0"/>
              </a:rPr>
              <a:t>Miki </a:t>
            </a:r>
            <a:r>
              <a:rPr kumimoji="1" lang="en-US" altLang="ja-JP" sz="1100" dirty="0" err="1" smtClean="0">
                <a:latin typeface="Garamond" pitchFamily="18" charset="0"/>
              </a:rPr>
              <a:t>Kohara</a:t>
            </a:r>
            <a:r>
              <a:rPr kumimoji="1" lang="en-US" altLang="ja-JP" sz="1100" dirty="0" smtClean="0">
                <a:latin typeface="Garamond" pitchFamily="18" charset="0"/>
              </a:rPr>
              <a:t> and </a:t>
            </a:r>
            <a:r>
              <a:rPr kumimoji="1" lang="en-US" altLang="zh-TW" sz="1100" dirty="0" err="1" smtClean="0">
                <a:latin typeface="Garamond" pitchFamily="18" charset="0"/>
              </a:rPr>
              <a:t>SunYoun</a:t>
            </a:r>
            <a:r>
              <a:rPr kumimoji="1" lang="en-US" altLang="zh-TW" sz="1100" dirty="0" smtClean="0">
                <a:latin typeface="Garamond" pitchFamily="18" charset="0"/>
              </a:rPr>
              <a:t> Lee;  Osaka University</a:t>
            </a:r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0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kumimoji="1" lang="en-US" altLang="ja-JP" sz="1100" dirty="0" smtClean="0">
                <a:latin typeface="Garamond" pitchFamily="18" charset="0"/>
              </a:rPr>
              <a:t>2013/3/3</a:t>
            </a:r>
            <a:endParaRPr kumimoji="1" lang="ja-JP" altLang="en-US" sz="11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04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ja-JP" sz="3200" dirty="0">
                <a:solidFill>
                  <a:prstClr val="white"/>
                </a:solidFill>
                <a:latin typeface="Garamond" pitchFamily="18" charset="0"/>
              </a:rPr>
              <a:t>E</a:t>
            </a:r>
            <a:r>
              <a:rPr lang="en-US" altLang="ja-JP" sz="3200" dirty="0" smtClean="0">
                <a:solidFill>
                  <a:prstClr val="white"/>
                </a:solidFill>
                <a:latin typeface="Garamond" pitchFamily="18" charset="0"/>
              </a:rPr>
              <a:t>stimation Results 1 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-3223" y="659379"/>
            <a:ext cx="21047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Dependent variable:</a:t>
            </a:r>
          </a:p>
          <a:p>
            <a:r>
              <a:rPr lang="en-US" altLang="ja-JP" dirty="0" smtClean="0"/>
              <a:t>12 test score ranks</a:t>
            </a:r>
          </a:p>
          <a:p>
            <a:endParaRPr lang="en-US" altLang="ja-JP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altLang="ja-JP" dirty="0" smtClean="0"/>
              <a:t>Considering </a:t>
            </a:r>
            <a:r>
              <a:rPr lang="en-US" altLang="ja-JP" dirty="0" err="1" smtClean="0"/>
              <a:t>endogeneity</a:t>
            </a:r>
            <a:r>
              <a:rPr lang="en-US" altLang="ja-JP" dirty="0" smtClean="0"/>
              <a:t> but not     heterogeneity in the effect </a:t>
            </a:r>
            <a:r>
              <a:rPr kumimoji="1" lang="en-US" altLang="ja-JP" dirty="0" smtClean="0"/>
              <a:t>      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   </a:t>
            </a:r>
            <a:r>
              <a:rPr kumimoji="1" lang="en-US" altLang="ja-JP" dirty="0" smtClean="0"/>
              <a:t>(linear IV)</a:t>
            </a:r>
            <a:endParaRPr kumimoji="1" lang="ja-JP" alt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t="6907" b="-6907"/>
          <a:stretch/>
        </p:blipFill>
        <p:spPr bwMode="auto">
          <a:xfrm>
            <a:off x="2123728" y="642938"/>
            <a:ext cx="6768752" cy="6496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正方形/長方形 5"/>
          <p:cNvSpPr/>
          <p:nvPr/>
        </p:nvSpPr>
        <p:spPr>
          <a:xfrm>
            <a:off x="6084168" y="973016"/>
            <a:ext cx="1008112" cy="88669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67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ja-JP" sz="3200" dirty="0">
                <a:solidFill>
                  <a:prstClr val="white"/>
                </a:solidFill>
                <a:latin typeface="Garamond" pitchFamily="18" charset="0"/>
              </a:rPr>
              <a:t>E</a:t>
            </a:r>
            <a:r>
              <a:rPr lang="en-US" altLang="ja-JP" sz="3200" dirty="0" smtClean="0">
                <a:solidFill>
                  <a:prstClr val="white"/>
                </a:solidFill>
                <a:latin typeface="Garamond" pitchFamily="18" charset="0"/>
              </a:rPr>
              <a:t>stimation Results 2 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659379"/>
            <a:ext cx="210471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Dependent variable:</a:t>
            </a:r>
          </a:p>
          <a:p>
            <a:r>
              <a:rPr lang="en-US" altLang="ja-JP" dirty="0" smtClean="0"/>
              <a:t>Probability of being classified to each test </a:t>
            </a:r>
            <a:r>
              <a:rPr lang="en-US" altLang="ja-JP" dirty="0"/>
              <a:t>score </a:t>
            </a:r>
            <a:r>
              <a:rPr lang="en-US" altLang="ja-JP" dirty="0" smtClean="0"/>
              <a:t>rank (12 ranks)</a:t>
            </a:r>
            <a:endParaRPr lang="en-US" altLang="ja-JP" dirty="0"/>
          </a:p>
          <a:p>
            <a:endParaRPr lang="en-US" altLang="ja-JP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altLang="ja-JP" dirty="0" smtClean="0"/>
              <a:t>Considering heterogeneity in the effect but not </a:t>
            </a:r>
            <a:r>
              <a:rPr lang="en-US" altLang="ja-JP" dirty="0" err="1" smtClean="0"/>
              <a:t>endogeneity</a:t>
            </a:r>
            <a:endParaRPr lang="en-US" altLang="ja-JP" dirty="0" smtClean="0"/>
          </a:p>
          <a:p>
            <a:r>
              <a:rPr kumimoji="1" lang="en-US" altLang="ja-JP" dirty="0" smtClean="0"/>
              <a:t>      (ordered </a:t>
            </a:r>
            <a:r>
              <a:rPr kumimoji="1" lang="en-US" altLang="ja-JP" dirty="0" err="1" smtClean="0"/>
              <a:t>probit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t="4292" b="-4292"/>
          <a:stretch/>
        </p:blipFill>
        <p:spPr bwMode="auto">
          <a:xfrm>
            <a:off x="2195736" y="642938"/>
            <a:ext cx="6264696" cy="6506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正方形/長方形 4"/>
          <p:cNvSpPr/>
          <p:nvPr/>
        </p:nvSpPr>
        <p:spPr>
          <a:xfrm>
            <a:off x="5076056" y="980728"/>
            <a:ext cx="1008112" cy="576064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7668344" y="4653136"/>
            <a:ext cx="1080120" cy="2160240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602416" y="1575236"/>
            <a:ext cx="1146047" cy="3005891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47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ja-JP" sz="3200" dirty="0">
                <a:solidFill>
                  <a:prstClr val="white"/>
                </a:solidFill>
                <a:latin typeface="Garamond" pitchFamily="18" charset="0"/>
              </a:rPr>
              <a:t>E</a:t>
            </a:r>
            <a:r>
              <a:rPr lang="en-US" altLang="ja-JP" sz="3200" dirty="0" smtClean="0">
                <a:solidFill>
                  <a:prstClr val="white"/>
                </a:solidFill>
                <a:latin typeface="Garamond" pitchFamily="18" charset="0"/>
              </a:rPr>
              <a:t>stimation Results 3 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659379"/>
            <a:ext cx="210471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Dependent variable:</a:t>
            </a:r>
          </a:p>
          <a:p>
            <a:r>
              <a:rPr lang="en-US" altLang="ja-JP" dirty="0"/>
              <a:t>Probability of being classified to each test score rank </a:t>
            </a:r>
            <a:r>
              <a:rPr lang="en-US" altLang="ja-JP" dirty="0" smtClean="0"/>
              <a:t>(3 </a:t>
            </a:r>
            <a:r>
              <a:rPr lang="en-US" altLang="ja-JP" dirty="0"/>
              <a:t>ranks)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altLang="ja-JP" dirty="0" smtClean="0"/>
              <a:t>Considering heterogeneity in the effect but not </a:t>
            </a:r>
            <a:r>
              <a:rPr lang="en-US" altLang="ja-JP" dirty="0" err="1" smtClean="0"/>
              <a:t>endogeneity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     (ordered </a:t>
            </a:r>
            <a:r>
              <a:rPr kumimoji="1" lang="en-US" altLang="ja-JP" dirty="0" err="1" smtClean="0"/>
              <a:t>probit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t="5239" b="-5239"/>
          <a:stretch/>
        </p:blipFill>
        <p:spPr bwMode="auto">
          <a:xfrm>
            <a:off x="2195736" y="764704"/>
            <a:ext cx="6788228" cy="5251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A162753-3354-4736-BAE9-B6FDF067D8C0}" type="slidenum">
              <a:rPr kumimoji="1" lang="ja-JP" altLang="en-US" sz="1100" smtClean="0">
                <a:latin typeface="Garamond" pitchFamily="18" charset="0"/>
              </a:rPr>
              <a:pPr/>
              <a:t>18</a:t>
            </a:fld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607700" y="3501008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Rank 1= test ranks 1-4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         2=                   7-9</a:t>
            </a:r>
          </a:p>
          <a:p>
            <a:r>
              <a:rPr kumimoji="1" lang="en-US" altLang="ja-JP" dirty="0"/>
              <a:t> </a:t>
            </a:r>
            <a:r>
              <a:rPr kumimoji="1" lang="en-US" altLang="ja-JP" dirty="0" smtClean="0"/>
              <a:t>         3=                 10-12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5342292" y="1268760"/>
            <a:ext cx="1008112" cy="504056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975852" y="2348880"/>
            <a:ext cx="1008112" cy="881563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7975852" y="1772817"/>
            <a:ext cx="1008112" cy="49196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26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ja-JP" sz="3200" dirty="0">
                <a:solidFill>
                  <a:prstClr val="white"/>
                </a:solidFill>
                <a:latin typeface="Garamond" pitchFamily="18" charset="0"/>
              </a:rPr>
              <a:t>E</a:t>
            </a:r>
            <a:r>
              <a:rPr lang="en-US" altLang="ja-JP" sz="3200" dirty="0" smtClean="0">
                <a:solidFill>
                  <a:prstClr val="white"/>
                </a:solidFill>
                <a:latin typeface="Garamond" pitchFamily="18" charset="0"/>
              </a:rPr>
              <a:t>stimation Results 4 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0" y="659379"/>
            <a:ext cx="25557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Dependent variable:</a:t>
            </a:r>
          </a:p>
          <a:p>
            <a:r>
              <a:rPr lang="en-US" altLang="ja-JP" dirty="0" smtClean="0"/>
              <a:t>12 test score ranks</a:t>
            </a:r>
          </a:p>
          <a:p>
            <a:pPr marL="285750" indent="-285750">
              <a:buFont typeface="Wingdings" pitchFamily="2" charset="2"/>
              <a:buChar char="ü"/>
            </a:pPr>
            <a:endParaRPr lang="en-US" altLang="ja-JP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altLang="ja-JP" dirty="0" smtClean="0"/>
              <a:t>Considering heterogeneous effects but not </a:t>
            </a:r>
            <a:r>
              <a:rPr lang="en-US" altLang="ja-JP" dirty="0" err="1" smtClean="0"/>
              <a:t>endogeneity</a:t>
            </a:r>
            <a:endParaRPr lang="en-US" altLang="ja-JP" dirty="0" smtClean="0"/>
          </a:p>
          <a:p>
            <a:r>
              <a:rPr kumimoji="1" lang="en-US" altLang="ja-JP" dirty="0" smtClean="0"/>
              <a:t>     (</a:t>
            </a:r>
            <a:r>
              <a:rPr kumimoji="1" lang="en-US" altLang="ja-JP" dirty="0" err="1" smtClean="0"/>
              <a:t>quantile</a:t>
            </a:r>
            <a:r>
              <a:rPr kumimoji="1" lang="en-US" altLang="ja-JP" dirty="0" smtClean="0"/>
              <a:t>  regression)</a:t>
            </a:r>
            <a:endParaRPr kumimoji="1" lang="ja-JP" alt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764704"/>
            <a:ext cx="4824689" cy="5630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A162753-3354-4736-BAE9-B6FDF067D8C0}" type="slidenum">
              <a:rPr kumimoji="1" lang="ja-JP" altLang="en-US" sz="1100" smtClean="0">
                <a:latin typeface="Garamond" pitchFamily="18" charset="0"/>
              </a:rPr>
              <a:pPr/>
              <a:t>19</a:t>
            </a:fld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353171" y="1607680"/>
            <a:ext cx="1008112" cy="504056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4797152"/>
            <a:ext cx="8196443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These results suggest: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altLang="ja-JP" dirty="0" smtClean="0"/>
              <a:t>We </a:t>
            </a:r>
            <a:r>
              <a:rPr lang="en-US" altLang="ja-JP" dirty="0"/>
              <a:t>cannot find a robust unambiguous effect of maternal employment: either </a:t>
            </a:r>
            <a:r>
              <a:rPr lang="en-US" altLang="ja-JP" dirty="0" smtClean="0"/>
              <a:t>positive, negative</a:t>
            </a:r>
            <a:r>
              <a:rPr lang="en-US" altLang="ja-JP" dirty="0"/>
              <a:t>, insignificant??? </a:t>
            </a:r>
            <a:endParaRPr lang="ja-JP" altLang="en-US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altLang="ja-JP" dirty="0" smtClean="0"/>
              <a:t>The effect of maternal employment may be h</a:t>
            </a:r>
            <a:r>
              <a:rPr kumimoji="1" lang="en-US" altLang="ja-JP" dirty="0" smtClean="0"/>
              <a:t>eterogeneous: positive in lower groups, and negative in higher groups</a:t>
            </a:r>
          </a:p>
        </p:txBody>
      </p:sp>
    </p:spTree>
    <p:extLst>
      <p:ext uri="{BB962C8B-B14F-4D97-AF65-F5344CB8AC3E}">
        <p14:creationId xmlns:p14="http://schemas.microsoft.com/office/powerpoint/2010/main" val="128366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189139" y="1319210"/>
            <a:ext cx="8549698" cy="646331"/>
          </a:xfrm>
          <a:prstGeom prst="rect">
            <a:avLst/>
          </a:prstGeom>
          <a:ln w="952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n-US" altLang="ja-JP" dirty="0" smtClean="0">
                <a:latin typeface="Garamond" pitchFamily="18" charset="0"/>
              </a:rPr>
              <a:t>Maternal </a:t>
            </a:r>
            <a:r>
              <a:rPr lang="en-US" altLang="ja-JP" dirty="0">
                <a:latin typeface="Garamond" pitchFamily="18" charset="0"/>
              </a:rPr>
              <a:t>employment at age three affects test scores at age eighteen, but the effect is opposite between high </a:t>
            </a:r>
            <a:r>
              <a:rPr lang="en-US" altLang="ja-JP" dirty="0" smtClean="0">
                <a:latin typeface="Garamond" pitchFamily="18" charset="0"/>
              </a:rPr>
              <a:t>(minus effect) and </a:t>
            </a:r>
            <a:r>
              <a:rPr lang="en-US" altLang="ja-JP" dirty="0">
                <a:latin typeface="Garamond" pitchFamily="18" charset="0"/>
              </a:rPr>
              <a:t>low </a:t>
            </a:r>
            <a:r>
              <a:rPr lang="en-US" altLang="ja-JP" dirty="0" smtClean="0">
                <a:latin typeface="Garamond" pitchFamily="18" charset="0"/>
              </a:rPr>
              <a:t>educational levels (plus effect)</a:t>
            </a:r>
            <a:endParaRPr lang="en-US" altLang="ja-JP" dirty="0">
              <a:latin typeface="Garamond" pitchFamily="18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07504" y="908720"/>
            <a:ext cx="16754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u="sng" dirty="0">
                <a:latin typeface="Garamond" pitchFamily="18" charset="0"/>
              </a:rPr>
              <a:t> </a:t>
            </a:r>
            <a:r>
              <a:rPr lang="en-US" altLang="ja-JP" sz="2000" u="sng" dirty="0" smtClean="0">
                <a:latin typeface="Garamond" pitchFamily="18" charset="0"/>
              </a:rPr>
              <a:t>3. Main Result</a:t>
            </a:r>
            <a:endParaRPr lang="en-US" altLang="ja-JP" sz="2000" u="sng" dirty="0">
              <a:latin typeface="Garamond" pitchFamily="18" charset="0"/>
            </a:endParaRPr>
          </a:p>
        </p:txBody>
      </p:sp>
      <p:sp>
        <p:nvSpPr>
          <p:cNvPr id="17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3200" dirty="0" smtClean="0">
                <a:latin typeface="Garamond" pitchFamily="18" charset="0"/>
              </a:rPr>
              <a:t>Introduction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88496" y="3875531"/>
            <a:ext cx="35189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u="sng" dirty="0">
                <a:latin typeface="Garamond" pitchFamily="18" charset="0"/>
              </a:rPr>
              <a:t>4</a:t>
            </a:r>
            <a:r>
              <a:rPr lang="en-US" altLang="ja-JP" sz="2000" u="sng" dirty="0" smtClean="0">
                <a:latin typeface="Garamond" pitchFamily="18" charset="0"/>
              </a:rPr>
              <a:t>. Originalities and Contributions</a:t>
            </a:r>
            <a:endParaRPr lang="en-US" altLang="ja-JP" u="sng" dirty="0">
              <a:latin typeface="Garamond" pitchFamily="18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88496" y="4275641"/>
            <a:ext cx="8531249" cy="923330"/>
          </a:xfrm>
          <a:prstGeom prst="rect">
            <a:avLst/>
          </a:prstGeom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ja-JP" dirty="0" smtClean="0">
                <a:latin typeface="Garamond" pitchFamily="18" charset="0"/>
              </a:rPr>
              <a:t>Consider </a:t>
            </a:r>
            <a:r>
              <a:rPr lang="en-US" altLang="ja-JP" dirty="0" err="1" smtClean="0">
                <a:latin typeface="Garamond" pitchFamily="18" charset="0"/>
              </a:rPr>
              <a:t>endogeneity</a:t>
            </a:r>
            <a:r>
              <a:rPr lang="en-US" altLang="ja-JP" dirty="0" smtClean="0">
                <a:latin typeface="Garamond" pitchFamily="18" charset="0"/>
              </a:rPr>
              <a:t> </a:t>
            </a:r>
            <a:r>
              <a:rPr lang="en-US" altLang="ja-JP" dirty="0">
                <a:latin typeface="Garamond" pitchFamily="18" charset="0"/>
              </a:rPr>
              <a:t>of </a:t>
            </a:r>
            <a:r>
              <a:rPr lang="en-US" altLang="ja-JP" dirty="0" smtClean="0">
                <a:latin typeface="Garamond" pitchFamily="18" charset="0"/>
              </a:rPr>
              <a:t>maternal employment and heterogeneity of its effect</a:t>
            </a:r>
          </a:p>
          <a:p>
            <a:pPr marL="285750" indent="-285750">
              <a:buFontTx/>
              <a:buChar char="-"/>
            </a:pPr>
            <a:r>
              <a:rPr lang="en-US" altLang="ja-JP" dirty="0">
                <a:latin typeface="Garamond" pitchFamily="18" charset="0"/>
              </a:rPr>
              <a:t>Show a long-term effect of maternal employment on the child’s development</a:t>
            </a:r>
          </a:p>
          <a:p>
            <a:pPr marL="285750" indent="-285750">
              <a:buFontTx/>
              <a:buChar char="-"/>
            </a:pPr>
            <a:r>
              <a:rPr lang="en-US" altLang="ja-JP" dirty="0" smtClean="0">
                <a:latin typeface="Garamond" pitchFamily="18" charset="0"/>
              </a:rPr>
              <a:t>Examine the Korean case    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016566" y="2132856"/>
            <a:ext cx="7703179" cy="1200329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n-US" altLang="ja-JP" dirty="0" smtClean="0">
                <a:latin typeface="Garamond" pitchFamily="18" charset="0"/>
              </a:rPr>
              <a:t>This result is obtained, after (1) controlling for mother’s educational attainments, father’s occupations, and economic conditions, (2) allowing for the existence of unobserved heterogeneity in a child’s educational outcomes and the mother’s employment, and (3) allowing </a:t>
            </a:r>
            <a:r>
              <a:rPr lang="en-US" altLang="ja-JP" dirty="0">
                <a:latin typeface="Garamond" pitchFamily="18" charset="0"/>
              </a:rPr>
              <a:t>for non-linearity (</a:t>
            </a:r>
            <a:r>
              <a:rPr lang="en-US" altLang="ja-JP" dirty="0" smtClean="0">
                <a:latin typeface="Garamond" pitchFamily="18" charset="0"/>
              </a:rPr>
              <a:t>heterogeneity) in the effects.   </a:t>
            </a:r>
            <a:endParaRPr lang="en-US" altLang="ja-JP" dirty="0">
              <a:latin typeface="Garamond" pitchFamily="18" charset="0"/>
            </a:endParaRPr>
          </a:p>
        </p:txBody>
      </p:sp>
      <p:sp>
        <p:nvSpPr>
          <p:cNvPr id="11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A162753-3354-4736-BAE9-B6FDF067D8C0}" type="slidenum">
              <a:rPr kumimoji="1" lang="ja-JP" altLang="en-US" sz="1100" smtClean="0">
                <a:latin typeface="Garamond" pitchFamily="18" charset="0"/>
              </a:rPr>
              <a:pPr/>
              <a:t>2</a:t>
            </a:fld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4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3680048" cy="365125"/>
          </a:xfrm>
        </p:spPr>
        <p:txBody>
          <a:bodyPr/>
          <a:lstStyle/>
          <a:p>
            <a:r>
              <a:rPr kumimoji="1" lang="zh-TW" altLang="en-US" sz="1100" dirty="0" smtClean="0">
                <a:latin typeface="Garamond" pitchFamily="18" charset="0"/>
              </a:rPr>
              <a:t>   </a:t>
            </a:r>
            <a:r>
              <a:rPr kumimoji="1" lang="en-US" altLang="ja-JP" sz="1100" dirty="0" smtClean="0">
                <a:latin typeface="Garamond" pitchFamily="18" charset="0"/>
              </a:rPr>
              <a:t>Miki </a:t>
            </a:r>
            <a:r>
              <a:rPr kumimoji="1" lang="en-US" altLang="ja-JP" sz="1100" dirty="0" err="1" smtClean="0">
                <a:latin typeface="Garamond" pitchFamily="18" charset="0"/>
              </a:rPr>
              <a:t>Kohara</a:t>
            </a:r>
            <a:r>
              <a:rPr kumimoji="1" lang="en-US" altLang="ja-JP" sz="1100" dirty="0" smtClean="0">
                <a:latin typeface="Garamond" pitchFamily="18" charset="0"/>
              </a:rPr>
              <a:t> and </a:t>
            </a:r>
            <a:r>
              <a:rPr kumimoji="1" lang="en-US" altLang="zh-TW" sz="1100" dirty="0" err="1" smtClean="0">
                <a:latin typeface="Garamond" pitchFamily="18" charset="0"/>
              </a:rPr>
              <a:t>SunYoun</a:t>
            </a:r>
            <a:r>
              <a:rPr kumimoji="1" lang="en-US" altLang="zh-TW" sz="1100" dirty="0" smtClean="0">
                <a:latin typeface="Garamond" pitchFamily="18" charset="0"/>
              </a:rPr>
              <a:t> Lee;  Osaka University</a:t>
            </a:r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5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kumimoji="1" lang="en-US" altLang="ja-JP" sz="1100" dirty="0" smtClean="0">
                <a:latin typeface="Garamond" pitchFamily="18" charset="0"/>
              </a:rPr>
              <a:t>2013/3/3</a:t>
            </a:r>
            <a:endParaRPr kumimoji="1" lang="ja-JP" altLang="en-US" sz="11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75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ja-JP" sz="3200" dirty="0">
                <a:solidFill>
                  <a:prstClr val="white"/>
                </a:solidFill>
                <a:latin typeface="Garamond" pitchFamily="18" charset="0"/>
              </a:rPr>
              <a:t>E</a:t>
            </a:r>
            <a:r>
              <a:rPr lang="en-US" altLang="ja-JP" sz="3200" dirty="0" smtClean="0">
                <a:solidFill>
                  <a:prstClr val="white"/>
                </a:solidFill>
                <a:latin typeface="Garamond" pitchFamily="18" charset="0"/>
              </a:rPr>
              <a:t>stimation Results 5 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pic>
        <p:nvPicPr>
          <p:cNvPr id="26632" name="Picture 8"/>
          <p:cNvPicPr>
            <a:picLocks noChangeAspect="1" noChangeArrowheads="1"/>
          </p:cNvPicPr>
          <p:nvPr/>
        </p:nvPicPr>
        <p:blipFill rotWithShape="1">
          <a:blip r:embed="rId2" cstate="print"/>
          <a:srcRect t="2138" b="-2138"/>
          <a:stretch/>
        </p:blipFill>
        <p:spPr bwMode="auto">
          <a:xfrm>
            <a:off x="3635896" y="52528"/>
            <a:ext cx="530833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テキスト ボックス 1"/>
          <p:cNvSpPr txBox="1"/>
          <p:nvPr/>
        </p:nvSpPr>
        <p:spPr>
          <a:xfrm>
            <a:off x="179512" y="573325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altLang="ja-JP" dirty="0" smtClean="0"/>
              <a:t>Controlling for </a:t>
            </a:r>
            <a:r>
              <a:rPr lang="en-US" altLang="ja-JP" dirty="0" err="1" smtClean="0"/>
              <a:t>ave</a:t>
            </a:r>
            <a:r>
              <a:rPr lang="en-US" altLang="ja-JP" dirty="0" smtClean="0"/>
              <a:t> test scores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9512" y="836712"/>
            <a:ext cx="2520280" cy="2031325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ja-JP" dirty="0" err="1" smtClean="0"/>
              <a:t>Probit</a:t>
            </a:r>
            <a:r>
              <a:rPr lang="en-US" altLang="ja-JP" dirty="0" smtClean="0"/>
              <a:t> with endogenous decisions</a:t>
            </a:r>
            <a:endParaRPr lang="en-US" altLang="ja-JP" dirty="0"/>
          </a:p>
          <a:p>
            <a:pPr marL="285750" indent="-285750">
              <a:buFont typeface="Wingdings" pitchFamily="2" charset="2"/>
              <a:buChar char="ü"/>
            </a:pPr>
            <a:r>
              <a:rPr lang="en-US" altLang="ja-JP" dirty="0"/>
              <a:t>Considering </a:t>
            </a:r>
            <a:r>
              <a:rPr lang="en-US" altLang="ja-JP" dirty="0" err="1"/>
              <a:t>endogeneity</a:t>
            </a:r>
            <a:r>
              <a:rPr lang="en-US" altLang="ja-JP" dirty="0"/>
              <a:t>  and heterogeneous effects 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3" name="線吹き出し 1 (枠付き) 2"/>
          <p:cNvSpPr/>
          <p:nvPr/>
        </p:nvSpPr>
        <p:spPr>
          <a:xfrm>
            <a:off x="5652120" y="3212976"/>
            <a:ext cx="1872209" cy="1137329"/>
          </a:xfrm>
          <a:prstGeom prst="borderCallout1">
            <a:avLst>
              <a:gd name="adj1" fmla="val -977"/>
              <a:gd name="adj2" fmla="val 63006"/>
              <a:gd name="adj3" fmla="val -236099"/>
              <a:gd name="adj4" fmla="val 62366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200" dirty="0" smtClean="0"/>
              <a:t>Dependent variable:</a:t>
            </a:r>
          </a:p>
          <a:p>
            <a:r>
              <a:rPr kumimoji="1" lang="en-US" altLang="ja-JP" dirty="0" err="1" smtClean="0"/>
              <a:t>Pr</a:t>
            </a:r>
            <a:r>
              <a:rPr kumimoji="1" lang="en-US" altLang="ja-JP" dirty="0" smtClean="0"/>
              <a:t>(T*</a:t>
            </a:r>
            <a:r>
              <a:rPr kumimoji="1" lang="ja-JP" altLang="en-US" dirty="0" smtClean="0"/>
              <a:t>≧</a:t>
            </a:r>
            <a:r>
              <a:rPr kumimoji="1" lang="en-US" altLang="ja-JP" dirty="0" smtClean="0"/>
              <a:t>10)</a:t>
            </a:r>
          </a:p>
          <a:p>
            <a:r>
              <a:rPr lang="en-US" altLang="ja-JP" dirty="0" smtClean="0"/>
              <a:t>Higher threshold</a:t>
            </a:r>
            <a:endParaRPr kumimoji="1" lang="ja-JP" altLang="en-US" dirty="0"/>
          </a:p>
        </p:txBody>
      </p:sp>
      <p:sp>
        <p:nvSpPr>
          <p:cNvPr id="10" name="線吹き出し 1 (枠付き) 9"/>
          <p:cNvSpPr/>
          <p:nvPr/>
        </p:nvSpPr>
        <p:spPr>
          <a:xfrm>
            <a:off x="7072020" y="4595927"/>
            <a:ext cx="1872209" cy="1137329"/>
          </a:xfrm>
          <a:prstGeom prst="borderCallout1">
            <a:avLst>
              <a:gd name="adj1" fmla="val -977"/>
              <a:gd name="adj2" fmla="val 63006"/>
              <a:gd name="adj3" fmla="val -355762"/>
              <a:gd name="adj4" fmla="val 61230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200" dirty="0" smtClean="0"/>
              <a:t>Dependent variable:</a:t>
            </a:r>
          </a:p>
          <a:p>
            <a:r>
              <a:rPr kumimoji="1" lang="en-US" altLang="ja-JP" dirty="0" err="1" smtClean="0"/>
              <a:t>Pr</a:t>
            </a:r>
            <a:r>
              <a:rPr kumimoji="1" lang="en-US" altLang="ja-JP" dirty="0" smtClean="0"/>
              <a:t>(T*</a:t>
            </a:r>
            <a:r>
              <a:rPr kumimoji="1" lang="ja-JP" altLang="en-US" dirty="0" smtClean="0"/>
              <a:t>≧</a:t>
            </a:r>
            <a:r>
              <a:rPr lang="en-US" altLang="ja-JP" dirty="0"/>
              <a:t>7</a:t>
            </a:r>
            <a:r>
              <a:rPr kumimoji="1" lang="en-US" altLang="ja-JP" dirty="0" smtClean="0"/>
              <a:t>)</a:t>
            </a:r>
          </a:p>
          <a:p>
            <a:r>
              <a:rPr lang="en-US" altLang="ja-JP" dirty="0" smtClean="0"/>
              <a:t>Lower threshold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732240" y="1196752"/>
            <a:ext cx="100811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Pr</a:t>
            </a:r>
            <a:r>
              <a:rPr lang="en-US" altLang="ja-JP" dirty="0"/>
              <a:t>(</a:t>
            </a:r>
            <a:r>
              <a:rPr kumimoji="1" lang="en-US" altLang="ja-JP" dirty="0" smtClean="0"/>
              <a:t>M=1)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142998" y="1196752"/>
            <a:ext cx="100811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err="1" smtClean="0"/>
              <a:t>Pr</a:t>
            </a:r>
            <a:r>
              <a:rPr lang="en-US" altLang="ja-JP" dirty="0"/>
              <a:t>(</a:t>
            </a:r>
            <a:r>
              <a:rPr kumimoji="1" lang="en-US" altLang="ja-JP" dirty="0" smtClean="0"/>
              <a:t>M=1)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219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3" grpId="0" animBg="1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4518" y="1239999"/>
            <a:ext cx="7754743" cy="4993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ja-JP" sz="3200" dirty="0">
                <a:solidFill>
                  <a:prstClr val="white"/>
                </a:solidFill>
                <a:latin typeface="Garamond" pitchFamily="18" charset="0"/>
              </a:rPr>
              <a:t>E</a:t>
            </a:r>
            <a:r>
              <a:rPr lang="en-US" altLang="ja-JP" sz="3200" dirty="0" smtClean="0">
                <a:solidFill>
                  <a:prstClr val="white"/>
                </a:solidFill>
                <a:latin typeface="Garamond" pitchFamily="18" charset="0"/>
              </a:rPr>
              <a:t>stimation Results 6 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5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A162753-3354-4736-BAE9-B6FDF067D8C0}" type="slidenum">
              <a:rPr kumimoji="1" lang="ja-JP" altLang="en-US" sz="1100" smtClean="0">
                <a:latin typeface="Garamond" pitchFamily="18" charset="0"/>
              </a:rPr>
              <a:pPr/>
              <a:t>21</a:t>
            </a:fld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9512" y="642938"/>
            <a:ext cx="3384376" cy="646331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ja-JP" dirty="0" err="1" smtClean="0"/>
              <a:t>Probit</a:t>
            </a:r>
            <a:r>
              <a:rPr lang="en-US" altLang="ja-JP" dirty="0" smtClean="0"/>
              <a:t> with endogenous decisions </a:t>
            </a:r>
          </a:p>
          <a:p>
            <a:r>
              <a:rPr lang="en-US" altLang="ja-JP" dirty="0" smtClean="0"/>
              <a:t>Dependent variable: </a:t>
            </a:r>
            <a:r>
              <a:rPr lang="en-US" altLang="ja-JP" dirty="0" err="1" smtClean="0"/>
              <a:t>Pr</a:t>
            </a:r>
            <a:r>
              <a:rPr lang="en-US" altLang="ja-JP" dirty="0" smtClean="0"/>
              <a:t>(T*&gt;=μ)  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88024" y="781437"/>
            <a:ext cx="201622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Higher threshold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948264" y="781437"/>
            <a:ext cx="2016224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Lower threshold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6972296" y="1412776"/>
            <a:ext cx="1008112" cy="504056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5148064" y="1437013"/>
            <a:ext cx="1008112" cy="5040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5536" y="630932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altLang="ja-JP" dirty="0" smtClean="0"/>
              <a:t>Controlling for </a:t>
            </a:r>
            <a:r>
              <a:rPr lang="en-US" altLang="ja-JP" dirty="0" err="1" smtClean="0"/>
              <a:t>ave</a:t>
            </a:r>
            <a:r>
              <a:rPr lang="en-US" altLang="ja-JP" dirty="0" smtClean="0"/>
              <a:t> test scores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844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7059"/>
            <a:ext cx="8298456" cy="4610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ja-JP" sz="3200" dirty="0">
                <a:solidFill>
                  <a:prstClr val="white"/>
                </a:solidFill>
                <a:latin typeface="Garamond" pitchFamily="18" charset="0"/>
              </a:rPr>
              <a:t>E</a:t>
            </a:r>
            <a:r>
              <a:rPr lang="en-US" altLang="ja-JP" sz="3200" dirty="0" smtClean="0">
                <a:solidFill>
                  <a:prstClr val="white"/>
                </a:solidFill>
                <a:latin typeface="Garamond" pitchFamily="18" charset="0"/>
              </a:rPr>
              <a:t>stimation Results 7 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8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A162753-3354-4736-BAE9-B6FDF067D8C0}" type="slidenum">
              <a:rPr kumimoji="1" lang="ja-JP" altLang="en-US" sz="1100" smtClean="0">
                <a:latin typeface="Garamond" pitchFamily="18" charset="0"/>
              </a:rPr>
              <a:pPr/>
              <a:t>22</a:t>
            </a:fld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688780" y="1936380"/>
            <a:ext cx="1107356" cy="5040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876256" y="1916832"/>
            <a:ext cx="1008112" cy="504056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9512" y="642938"/>
            <a:ext cx="3384376" cy="646331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ja-JP" dirty="0" err="1" smtClean="0"/>
              <a:t>Probit</a:t>
            </a:r>
            <a:r>
              <a:rPr lang="en-US" altLang="ja-JP" dirty="0" smtClean="0"/>
              <a:t> with endogenous decisions </a:t>
            </a:r>
          </a:p>
          <a:p>
            <a:r>
              <a:rPr lang="en-US" altLang="ja-JP" dirty="0" smtClean="0"/>
              <a:t>Dependent variable: </a:t>
            </a:r>
            <a:r>
              <a:rPr lang="en-US" altLang="ja-JP" dirty="0" err="1" smtClean="0"/>
              <a:t>Pr</a:t>
            </a:r>
            <a:r>
              <a:rPr lang="en-US" altLang="ja-JP" dirty="0" smtClean="0"/>
              <a:t>(T*&gt;=μ)  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427984" y="1104603"/>
            <a:ext cx="201622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Higher threshold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821784" y="1104603"/>
            <a:ext cx="2016224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Lower threshold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38160" y="6329645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altLang="ja-JP" dirty="0" smtClean="0"/>
              <a:t>Controlling for test years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323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ja-JP" sz="3200" dirty="0">
                <a:solidFill>
                  <a:prstClr val="white"/>
                </a:solidFill>
                <a:latin typeface="Garamond" pitchFamily="18" charset="0"/>
              </a:rPr>
              <a:t>E</a:t>
            </a:r>
            <a:r>
              <a:rPr lang="en-US" altLang="ja-JP" sz="3200" dirty="0" smtClean="0">
                <a:solidFill>
                  <a:prstClr val="white"/>
                </a:solidFill>
                <a:latin typeface="Garamond" pitchFamily="18" charset="0"/>
              </a:rPr>
              <a:t>stimation Results 8 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8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A162753-3354-4736-BAE9-B6FDF067D8C0}" type="slidenum">
              <a:rPr kumimoji="1" lang="ja-JP" altLang="en-US" sz="1100" smtClean="0">
                <a:latin typeface="Garamond" pitchFamily="18" charset="0"/>
              </a:rPr>
              <a:pPr/>
              <a:t>23</a:t>
            </a:fld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7524" y="642937"/>
            <a:ext cx="3852428" cy="646331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ja-JP" dirty="0" err="1" smtClean="0"/>
              <a:t>Probit</a:t>
            </a:r>
            <a:r>
              <a:rPr lang="en-US" altLang="ja-JP" dirty="0" smtClean="0"/>
              <a:t> with endogenous decisions </a:t>
            </a:r>
          </a:p>
          <a:p>
            <a:r>
              <a:rPr lang="en-US" altLang="ja-JP" dirty="0" smtClean="0"/>
              <a:t>Dependent variable: </a:t>
            </a:r>
            <a:r>
              <a:rPr lang="en-US" altLang="ja-JP" dirty="0" err="1" smtClean="0"/>
              <a:t>Pr</a:t>
            </a:r>
            <a:r>
              <a:rPr lang="en-US" altLang="ja-JP" dirty="0" smtClean="0"/>
              <a:t>(T*</a:t>
            </a:r>
            <a:r>
              <a:rPr lang="ja-JP" altLang="en-US" dirty="0" smtClean="0"/>
              <a:t>－</a:t>
            </a:r>
            <a:r>
              <a:rPr lang="en-US" altLang="ja-JP" dirty="0" err="1" smtClean="0"/>
              <a:t>AveT</a:t>
            </a:r>
            <a:r>
              <a:rPr lang="en-US" altLang="ja-JP" dirty="0" smtClean="0"/>
              <a:t>*&gt;=μ)  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83071" y="919824"/>
            <a:ext cx="201622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Higher threshold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44208" y="916904"/>
            <a:ext cx="2016224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Lower threshold</a:t>
            </a:r>
            <a:endParaRPr kumimoji="1" lang="ja-JP" altLang="en-US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390" y="1504181"/>
            <a:ext cx="7840067" cy="4870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4283071" y="1700808"/>
            <a:ext cx="1107356" cy="5040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6444208" y="1716318"/>
            <a:ext cx="1008112" cy="504056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4281604" y="4365104"/>
            <a:ext cx="1009579" cy="432048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5390427" y="4799020"/>
            <a:ext cx="908868" cy="432048"/>
          </a:xfrm>
          <a:prstGeom prst="rect">
            <a:avLst/>
          </a:prstGeom>
          <a:noFill/>
          <a:ln>
            <a:solidFill>
              <a:schemeClr val="accent3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6444208" y="4797152"/>
            <a:ext cx="1008112" cy="432048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2" y="5015044"/>
            <a:ext cx="309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= 1 if </a:t>
            </a:r>
            <a:r>
              <a:rPr lang="en-US" altLang="ja-JP" sz="1200" dirty="0" smtClean="0"/>
              <a:t>a father works in </a:t>
            </a:r>
            <a:r>
              <a:rPr kumimoji="1" lang="en-US" altLang="ja-JP" sz="1200" dirty="0" smtClean="0"/>
              <a:t>agricultural industry  </a:t>
            </a:r>
            <a:endParaRPr kumimoji="1" lang="ja-JP" altLang="en-US" sz="1200" dirty="0"/>
          </a:p>
        </p:txBody>
      </p:sp>
      <p:sp>
        <p:nvSpPr>
          <p:cNvPr id="22" name="正方形/長方形 21"/>
          <p:cNvSpPr/>
          <p:nvPr/>
        </p:nvSpPr>
        <p:spPr>
          <a:xfrm>
            <a:off x="6442741" y="2636912"/>
            <a:ext cx="1009579" cy="432048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5305552" y="2636912"/>
            <a:ext cx="1009579" cy="432048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7477350" y="2643695"/>
            <a:ext cx="1009579" cy="432048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7487907" y="4807634"/>
            <a:ext cx="908868" cy="432048"/>
          </a:xfrm>
          <a:prstGeom prst="rect">
            <a:avLst/>
          </a:prstGeom>
          <a:noFill/>
          <a:ln>
            <a:solidFill>
              <a:schemeClr val="accent3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>
            <a:off x="5270206" y="5398255"/>
            <a:ext cx="936104" cy="585229"/>
          </a:xfrm>
          <a:prstGeom prst="ellips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円/楕円 27"/>
          <p:cNvSpPr/>
          <p:nvPr/>
        </p:nvSpPr>
        <p:spPr>
          <a:xfrm>
            <a:off x="7308304" y="5398255"/>
            <a:ext cx="936104" cy="585229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16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0" grpId="0" animBg="1"/>
      <p:bldP spid="22" grpId="0" animBg="1"/>
      <p:bldP spid="23" grpId="0" animBg="1"/>
      <p:bldP spid="25" grpId="0" animBg="1"/>
      <p:bldP spid="26" grpId="0" animBg="1"/>
      <p:bldP spid="13" grpId="0" animBg="1"/>
      <p:bldP spid="2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176196" y="1124744"/>
            <a:ext cx="25242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u="sng" dirty="0" smtClean="0">
                <a:latin typeface="Garamond" pitchFamily="18" charset="0"/>
              </a:rPr>
              <a:t>Summary of the results</a:t>
            </a:r>
            <a:endParaRPr lang="en-US" altLang="ja-JP" sz="2000" u="sng" dirty="0">
              <a:latin typeface="Garamond" pitchFamily="18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82622" y="1700808"/>
            <a:ext cx="8496944" cy="286232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lang="en-US" altLang="ja-JP" i="1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en-US" altLang="ja-JP" dirty="0" smtClean="0">
                <a:latin typeface="Garamond" pitchFamily="18" charset="0"/>
              </a:rPr>
              <a:t>Maternal employment at age 3 </a:t>
            </a:r>
            <a:r>
              <a:rPr lang="en-US" altLang="ja-JP" u="sng" dirty="0" smtClean="0">
                <a:latin typeface="Garamond" pitchFamily="18" charset="0"/>
              </a:rPr>
              <a:t>lowers</a:t>
            </a:r>
            <a:r>
              <a:rPr lang="en-US" altLang="ja-JP" dirty="0" smtClean="0">
                <a:latin typeface="Garamond" pitchFamily="18" charset="0"/>
              </a:rPr>
              <a:t> </a:t>
            </a:r>
            <a:r>
              <a:rPr lang="en-US" altLang="ja-JP" dirty="0">
                <a:latin typeface="Garamond" pitchFamily="18" charset="0"/>
              </a:rPr>
              <a:t>the </a:t>
            </a:r>
            <a:r>
              <a:rPr lang="en-US" altLang="ja-JP" dirty="0" smtClean="0">
                <a:latin typeface="Garamond" pitchFamily="18" charset="0"/>
              </a:rPr>
              <a:t>probability that a child is ranked in higher than or equal to 10 (whether or not a child can go to so-called good universities)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altLang="ja-JP" dirty="0" smtClean="0">
                <a:latin typeface="Garamond" pitchFamily="18" charset="0"/>
              </a:rPr>
              <a:t>Maternal </a:t>
            </a:r>
            <a:r>
              <a:rPr lang="en-US" altLang="ja-JP" dirty="0">
                <a:latin typeface="Garamond" pitchFamily="18" charset="0"/>
              </a:rPr>
              <a:t>employment at age 3 </a:t>
            </a:r>
            <a:r>
              <a:rPr lang="en-US" altLang="ja-JP" u="sng" dirty="0" smtClean="0">
                <a:latin typeface="Garamond" pitchFamily="18" charset="0"/>
              </a:rPr>
              <a:t>raises</a:t>
            </a:r>
            <a:r>
              <a:rPr lang="en-US" altLang="ja-JP" dirty="0" smtClean="0">
                <a:latin typeface="Garamond" pitchFamily="18" charset="0"/>
              </a:rPr>
              <a:t> the </a:t>
            </a:r>
            <a:r>
              <a:rPr lang="en-US" altLang="ja-JP" dirty="0">
                <a:latin typeface="Garamond" pitchFamily="18" charset="0"/>
              </a:rPr>
              <a:t>probability that a child is </a:t>
            </a:r>
            <a:r>
              <a:rPr lang="en-US" altLang="ja-JP" dirty="0" smtClean="0">
                <a:latin typeface="Garamond" pitchFamily="18" charset="0"/>
              </a:rPr>
              <a:t>ranked in </a:t>
            </a:r>
            <a:r>
              <a:rPr lang="en-US" altLang="ja-JP" dirty="0">
                <a:latin typeface="Garamond" pitchFamily="18" charset="0"/>
              </a:rPr>
              <a:t>higher than or equal </a:t>
            </a:r>
            <a:r>
              <a:rPr lang="en-US" altLang="ja-JP" dirty="0" smtClean="0">
                <a:latin typeface="Garamond" pitchFamily="18" charset="0"/>
              </a:rPr>
              <a:t>to 7 </a:t>
            </a:r>
            <a:r>
              <a:rPr lang="en-US" altLang="ja-JP" dirty="0">
                <a:latin typeface="Garamond" pitchFamily="18" charset="0"/>
              </a:rPr>
              <a:t>(whether or not a child can go to </a:t>
            </a:r>
            <a:r>
              <a:rPr lang="en-US" altLang="ja-JP" dirty="0" smtClean="0">
                <a:latin typeface="Garamond" pitchFamily="18" charset="0"/>
              </a:rPr>
              <a:t>universities or colleges)</a:t>
            </a:r>
          </a:p>
          <a:p>
            <a:endParaRPr lang="en-US" altLang="ja-JP" dirty="0">
              <a:latin typeface="Garamond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ja-JP" dirty="0" err="1" smtClean="0">
                <a:latin typeface="Garamond" pitchFamily="18" charset="0"/>
              </a:rPr>
              <a:t>Unobservables</a:t>
            </a:r>
            <a:r>
              <a:rPr lang="en-US" altLang="ja-JP" dirty="0" smtClean="0">
                <a:latin typeface="Garamond" pitchFamily="18" charset="0"/>
              </a:rPr>
              <a:t> are controlled for by a simultaneous estimation mechanism.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ja-JP" dirty="0" smtClean="0">
                <a:latin typeface="Garamond" pitchFamily="18" charset="0"/>
              </a:rPr>
              <a:t>Parent’s </a:t>
            </a:r>
            <a:r>
              <a:rPr lang="en-US" altLang="ja-JP" dirty="0">
                <a:latin typeface="Garamond" pitchFamily="18" charset="0"/>
              </a:rPr>
              <a:t>education, occupation, and </a:t>
            </a:r>
            <a:r>
              <a:rPr lang="en-US" altLang="ja-JP" dirty="0" smtClean="0">
                <a:latin typeface="Garamond" pitchFamily="18" charset="0"/>
              </a:rPr>
              <a:t>economic conditions are also controlled for.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ja-JP" dirty="0">
                <a:latin typeface="Garamond" pitchFamily="18" charset="0"/>
              </a:rPr>
              <a:t>We </a:t>
            </a:r>
            <a:r>
              <a:rPr lang="en-US" altLang="ja-JP" dirty="0" smtClean="0">
                <a:latin typeface="Garamond" pitchFamily="18" charset="0"/>
              </a:rPr>
              <a:t>attempted </a:t>
            </a:r>
            <a:r>
              <a:rPr lang="en-US" altLang="ja-JP" dirty="0">
                <a:latin typeface="Garamond" pitchFamily="18" charset="0"/>
              </a:rPr>
              <a:t>the other </a:t>
            </a:r>
            <a:r>
              <a:rPr lang="en-US" altLang="ja-JP" dirty="0" smtClean="0">
                <a:latin typeface="Garamond" pitchFamily="18" charset="0"/>
              </a:rPr>
              <a:t>splits </a:t>
            </a:r>
            <a:r>
              <a:rPr lang="en-US" altLang="ja-JP" dirty="0">
                <a:latin typeface="Garamond" pitchFamily="18" charset="0"/>
              </a:rPr>
              <a:t>based on parent’s educational levels, </a:t>
            </a:r>
            <a:r>
              <a:rPr lang="en-US" altLang="ja-JP" dirty="0" smtClean="0">
                <a:latin typeface="Garamond" pitchFamily="18" charset="0"/>
              </a:rPr>
              <a:t>occupation</a:t>
            </a:r>
            <a:r>
              <a:rPr lang="en-US" altLang="ja-JP" dirty="0">
                <a:latin typeface="Garamond" pitchFamily="18" charset="0"/>
              </a:rPr>
              <a:t>, </a:t>
            </a:r>
            <a:r>
              <a:rPr lang="en-US" altLang="ja-JP" dirty="0" smtClean="0">
                <a:latin typeface="Garamond" pitchFamily="18" charset="0"/>
              </a:rPr>
              <a:t>and </a:t>
            </a:r>
            <a:r>
              <a:rPr lang="en-US" altLang="ja-JP" dirty="0">
                <a:latin typeface="Garamond" pitchFamily="18" charset="0"/>
              </a:rPr>
              <a:t>economic conditions, but we could not </a:t>
            </a:r>
            <a:r>
              <a:rPr lang="en-US" altLang="ja-JP" dirty="0" smtClean="0">
                <a:latin typeface="Garamond" pitchFamily="18" charset="0"/>
              </a:rPr>
              <a:t>find any difference </a:t>
            </a:r>
            <a:r>
              <a:rPr lang="en-US" altLang="ja-JP" dirty="0">
                <a:latin typeface="Garamond" pitchFamily="18" charset="0"/>
              </a:rPr>
              <a:t>between </a:t>
            </a:r>
            <a:r>
              <a:rPr lang="en-US" altLang="ja-JP" dirty="0" smtClean="0">
                <a:latin typeface="Garamond" pitchFamily="18" charset="0"/>
              </a:rPr>
              <a:t>the groups</a:t>
            </a:r>
            <a:r>
              <a:rPr lang="en-US" altLang="ja-JP" dirty="0">
                <a:latin typeface="Garamond" pitchFamily="18" charset="0"/>
              </a:rPr>
              <a:t>.   </a:t>
            </a:r>
          </a:p>
        </p:txBody>
      </p:sp>
      <p:sp>
        <p:nvSpPr>
          <p:cNvPr id="15" name="Rectangle 7"/>
          <p:cNvSpPr/>
          <p:nvPr/>
        </p:nvSpPr>
        <p:spPr bwMode="auto">
          <a:xfrm>
            <a:off x="0" y="4482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ja-JP" sz="3200" dirty="0">
                <a:solidFill>
                  <a:prstClr val="white"/>
                </a:solidFill>
                <a:latin typeface="Garamond" pitchFamily="18" charset="0"/>
              </a:rPr>
              <a:t>E</a:t>
            </a:r>
            <a:r>
              <a:rPr lang="en-US" altLang="ja-JP" sz="3200" dirty="0" smtClean="0">
                <a:solidFill>
                  <a:prstClr val="white"/>
                </a:solidFill>
                <a:latin typeface="Garamond" pitchFamily="18" charset="0"/>
              </a:rPr>
              <a:t>stimation Results 9 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51520" y="5013176"/>
            <a:ext cx="8496944" cy="1200329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p"/>
            </a:pPr>
            <a:endParaRPr lang="en-US" altLang="ja-JP" dirty="0">
              <a:latin typeface="Garamond" pitchFamily="18" charset="0"/>
            </a:endParaRPr>
          </a:p>
          <a:p>
            <a:pPr>
              <a:buFont typeface="Wingdings" pitchFamily="2" charset="2"/>
              <a:buChar char="p"/>
            </a:pPr>
            <a:r>
              <a:rPr lang="en-US" altLang="ja-JP" dirty="0" smtClean="0">
                <a:latin typeface="Garamond" pitchFamily="18" charset="0"/>
              </a:rPr>
              <a:t>Maternal employment deteriorates the child’s educational outcomes for students in high ranks. But maternal employment raises the child’s educational outcomes for students in low ranks.  </a:t>
            </a:r>
            <a:endParaRPr lang="en-US" altLang="ja-JP" i="1" dirty="0"/>
          </a:p>
        </p:txBody>
      </p:sp>
      <p:sp>
        <p:nvSpPr>
          <p:cNvPr id="20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A162753-3354-4736-BAE9-B6FDF067D8C0}" type="slidenum">
              <a:rPr kumimoji="1" lang="ja-JP" altLang="en-US" sz="1100" smtClean="0">
                <a:latin typeface="Garamond" pitchFamily="18" charset="0"/>
              </a:rPr>
              <a:pPr/>
              <a:t>24</a:t>
            </a:fld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21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3680048" cy="365125"/>
          </a:xfrm>
        </p:spPr>
        <p:txBody>
          <a:bodyPr/>
          <a:lstStyle/>
          <a:p>
            <a:r>
              <a:rPr kumimoji="1" lang="zh-TW" altLang="en-US" sz="1100" dirty="0" smtClean="0">
                <a:latin typeface="Garamond" pitchFamily="18" charset="0"/>
              </a:rPr>
              <a:t>   </a:t>
            </a:r>
            <a:r>
              <a:rPr kumimoji="1" lang="en-US" altLang="ja-JP" sz="1100" dirty="0" smtClean="0">
                <a:latin typeface="Garamond" pitchFamily="18" charset="0"/>
              </a:rPr>
              <a:t>Miki </a:t>
            </a:r>
            <a:r>
              <a:rPr kumimoji="1" lang="en-US" altLang="ja-JP" sz="1100" dirty="0" err="1" smtClean="0">
                <a:latin typeface="Garamond" pitchFamily="18" charset="0"/>
              </a:rPr>
              <a:t>Kohara</a:t>
            </a:r>
            <a:r>
              <a:rPr kumimoji="1" lang="en-US" altLang="ja-JP" sz="1100" dirty="0" smtClean="0">
                <a:latin typeface="Garamond" pitchFamily="18" charset="0"/>
              </a:rPr>
              <a:t> and </a:t>
            </a:r>
            <a:r>
              <a:rPr kumimoji="1" lang="en-US" altLang="zh-TW" sz="1100" dirty="0" err="1" smtClean="0">
                <a:latin typeface="Garamond" pitchFamily="18" charset="0"/>
              </a:rPr>
              <a:t>SunYoun</a:t>
            </a:r>
            <a:r>
              <a:rPr kumimoji="1" lang="en-US" altLang="zh-TW" sz="1100" dirty="0" smtClean="0">
                <a:latin typeface="Garamond" pitchFamily="18" charset="0"/>
              </a:rPr>
              <a:t> Lee;  Osaka University</a:t>
            </a:r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22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kumimoji="1" lang="en-US" altLang="ja-JP" sz="1100" dirty="0" smtClean="0">
                <a:latin typeface="Garamond" pitchFamily="18" charset="0"/>
              </a:rPr>
              <a:t>2013/3/3</a:t>
            </a:r>
            <a:endParaRPr kumimoji="1" lang="ja-JP" altLang="en-US" sz="11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42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2753-3354-4736-BAE9-B6FDF067D8C0}" type="slidenum">
              <a:rPr kumimoji="1" lang="ja-JP" altLang="en-US" sz="1100" smtClean="0">
                <a:latin typeface="Garamond" pitchFamily="18" charset="0"/>
              </a:rPr>
              <a:pPr/>
              <a:t>25</a:t>
            </a:fld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6196" y="1124744"/>
            <a:ext cx="2452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u="sng" dirty="0" smtClean="0">
                <a:latin typeface="Garamond" pitchFamily="18" charset="0"/>
              </a:rPr>
              <a:t>Why opposite effects? </a:t>
            </a:r>
            <a:endParaRPr lang="en-US" altLang="ja-JP" sz="2000" u="sng" dirty="0">
              <a:latin typeface="Garamond" pitchFamily="18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82622" y="1700808"/>
            <a:ext cx="8496944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p"/>
            </a:pPr>
            <a:r>
              <a:rPr lang="en-US" altLang="ja-JP" dirty="0" smtClean="0">
                <a:latin typeface="Garamond" pitchFamily="18" charset="0"/>
              </a:rPr>
              <a:t>Maternal </a:t>
            </a:r>
            <a:r>
              <a:rPr lang="en-US" altLang="ja-JP" dirty="0">
                <a:latin typeface="Garamond" pitchFamily="18" charset="0"/>
              </a:rPr>
              <a:t>employment may decrease an interaction time with children, which discourages test score for children in high test-score groups.  This deteriorating effect may be offset by the positive effect of money inputs increased by maternal employment in low test-score groups.</a:t>
            </a:r>
          </a:p>
        </p:txBody>
      </p:sp>
      <p:sp>
        <p:nvSpPr>
          <p:cNvPr id="15" name="Rectangle 7"/>
          <p:cNvSpPr/>
          <p:nvPr/>
        </p:nvSpPr>
        <p:spPr bwMode="auto">
          <a:xfrm>
            <a:off x="0" y="4482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ja-JP" sz="3200" dirty="0">
                <a:solidFill>
                  <a:prstClr val="white"/>
                </a:solidFill>
                <a:latin typeface="Garamond" pitchFamily="18" charset="0"/>
              </a:rPr>
              <a:t>E</a:t>
            </a:r>
            <a:r>
              <a:rPr lang="en-US" altLang="ja-JP" sz="3200" dirty="0" smtClean="0">
                <a:solidFill>
                  <a:prstClr val="white"/>
                </a:solidFill>
                <a:latin typeface="Garamond" pitchFamily="18" charset="0"/>
              </a:rPr>
              <a:t>stimation Results 10 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123728" y="3645024"/>
            <a:ext cx="4825167" cy="1200329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Maternal employment </a:t>
            </a:r>
            <a:r>
              <a:rPr kumimoji="1" lang="en-US" altLang="ja-JP" dirty="0" smtClean="0">
                <a:sym typeface="Wingdings" pitchFamily="2" charset="2"/>
              </a:rPr>
              <a:t> Child’s education</a:t>
            </a:r>
          </a:p>
          <a:p>
            <a:endParaRPr lang="en-US" altLang="ja-JP" dirty="0">
              <a:sym typeface="Wingdings" pitchFamily="2" charset="2"/>
            </a:endParaRPr>
          </a:p>
          <a:p>
            <a:r>
              <a:rPr kumimoji="1" lang="en-US" altLang="ja-JP" dirty="0" smtClean="0">
                <a:sym typeface="Wingdings" pitchFamily="2" charset="2"/>
              </a:rPr>
              <a:t>High-ranked groups:    time (-)     &gt;&gt;&gt;  money (+)</a:t>
            </a:r>
          </a:p>
          <a:p>
            <a:r>
              <a:rPr lang="en-US" altLang="ja-JP" dirty="0" smtClean="0">
                <a:sym typeface="Wingdings" pitchFamily="2" charset="2"/>
              </a:rPr>
              <a:t>Low-ranked groups:     time (-)     &lt;&lt;&lt;  money (+)</a:t>
            </a:r>
            <a:r>
              <a:rPr kumimoji="1" lang="en-US" altLang="ja-JP" dirty="0" smtClean="0">
                <a:sym typeface="Wingdings" pitchFamily="2" charset="2"/>
              </a:rPr>
              <a:t>  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278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2753-3354-4736-BAE9-B6FDF067D8C0}" type="slidenum">
              <a:rPr kumimoji="1" lang="ja-JP" altLang="en-US" sz="1100" smtClean="0">
                <a:latin typeface="Garamond" pitchFamily="18" charset="0"/>
              </a:rPr>
              <a:pPr/>
              <a:t>26</a:t>
            </a:fld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3680048" cy="365125"/>
          </a:xfrm>
        </p:spPr>
        <p:txBody>
          <a:bodyPr/>
          <a:lstStyle/>
          <a:p>
            <a:r>
              <a:rPr kumimoji="1" lang="zh-TW" altLang="en-US" sz="1100" dirty="0" smtClean="0">
                <a:latin typeface="Garamond" pitchFamily="18" charset="0"/>
              </a:rPr>
              <a:t>   </a:t>
            </a:r>
            <a:r>
              <a:rPr kumimoji="1" lang="en-US" altLang="ja-JP" sz="1100" dirty="0" smtClean="0">
                <a:latin typeface="Garamond" pitchFamily="18" charset="0"/>
              </a:rPr>
              <a:t>Miki </a:t>
            </a:r>
            <a:r>
              <a:rPr kumimoji="1" lang="en-US" altLang="ja-JP" sz="1100" dirty="0" err="1" smtClean="0">
                <a:latin typeface="Garamond" pitchFamily="18" charset="0"/>
              </a:rPr>
              <a:t>Kohara</a:t>
            </a:r>
            <a:r>
              <a:rPr kumimoji="1" lang="en-US" altLang="ja-JP" sz="1100" dirty="0" smtClean="0">
                <a:latin typeface="Garamond" pitchFamily="18" charset="0"/>
              </a:rPr>
              <a:t> and </a:t>
            </a:r>
            <a:r>
              <a:rPr kumimoji="1" lang="en-US" altLang="zh-TW" sz="1100" dirty="0" err="1" smtClean="0">
                <a:latin typeface="Garamond" pitchFamily="18" charset="0"/>
              </a:rPr>
              <a:t>SunYoun</a:t>
            </a:r>
            <a:r>
              <a:rPr kumimoji="1" lang="en-US" altLang="zh-TW" sz="1100" dirty="0" smtClean="0">
                <a:latin typeface="Garamond" pitchFamily="18" charset="0"/>
              </a:rPr>
              <a:t> Lee;  Osaka University</a:t>
            </a:r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z="1100" dirty="0" smtClean="0">
                <a:latin typeface="Garamond" pitchFamily="18" charset="0"/>
              </a:rPr>
              <a:t>2013/3/3</a:t>
            </a:r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89139" y="1319210"/>
            <a:ext cx="8549698" cy="646331"/>
          </a:xfrm>
          <a:prstGeom prst="rect">
            <a:avLst/>
          </a:prstGeom>
          <a:ln w="952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n-US" altLang="ja-JP" dirty="0" smtClean="0">
                <a:latin typeface="Garamond" pitchFamily="18" charset="0"/>
              </a:rPr>
              <a:t>Maternal </a:t>
            </a:r>
            <a:r>
              <a:rPr lang="en-US" altLang="ja-JP" dirty="0">
                <a:latin typeface="Garamond" pitchFamily="18" charset="0"/>
              </a:rPr>
              <a:t>employment at age three affects test scores at age eighteen, but the effect is opposite between high </a:t>
            </a:r>
            <a:r>
              <a:rPr lang="en-US" altLang="ja-JP" dirty="0" smtClean="0">
                <a:latin typeface="Garamond" pitchFamily="18" charset="0"/>
              </a:rPr>
              <a:t>(minus effect) and </a:t>
            </a:r>
            <a:r>
              <a:rPr lang="en-US" altLang="ja-JP" dirty="0">
                <a:latin typeface="Garamond" pitchFamily="18" charset="0"/>
              </a:rPr>
              <a:t>low </a:t>
            </a:r>
            <a:r>
              <a:rPr lang="en-US" altLang="ja-JP" dirty="0" smtClean="0">
                <a:latin typeface="Garamond" pitchFamily="18" charset="0"/>
              </a:rPr>
              <a:t>educational levels (plus effect)</a:t>
            </a:r>
            <a:endParaRPr lang="en-US" altLang="ja-JP" dirty="0">
              <a:latin typeface="Garamond" pitchFamily="18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07504" y="908720"/>
            <a:ext cx="26885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u="sng" dirty="0">
                <a:latin typeface="Garamond" pitchFamily="18" charset="0"/>
              </a:rPr>
              <a:t> </a:t>
            </a:r>
            <a:r>
              <a:rPr lang="en-US" altLang="ja-JP" sz="2000" u="sng" dirty="0" smtClean="0">
                <a:latin typeface="Garamond" pitchFamily="18" charset="0"/>
              </a:rPr>
              <a:t>Results and Implications</a:t>
            </a:r>
            <a:endParaRPr lang="en-US" altLang="ja-JP" sz="2000" u="sng" dirty="0">
              <a:latin typeface="Garamond" pitchFamily="18" charset="0"/>
            </a:endParaRPr>
          </a:p>
        </p:txBody>
      </p:sp>
      <p:sp>
        <p:nvSpPr>
          <p:cNvPr id="17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3200" dirty="0" smtClean="0">
                <a:latin typeface="Garamond" pitchFamily="18" charset="0"/>
              </a:rPr>
              <a:t>Conclusion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990126" y="2231304"/>
            <a:ext cx="7729620" cy="1754326"/>
          </a:xfrm>
          <a:prstGeom prst="rect">
            <a:avLst/>
          </a:prstGeom>
          <a:ln w="9525"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n-US" altLang="ja-JP" dirty="0" smtClean="0">
                <a:latin typeface="Garamond" pitchFamily="18" charset="0"/>
              </a:rPr>
              <a:t>Explanation other than parent’s education</a:t>
            </a:r>
            <a:r>
              <a:rPr lang="en-US" altLang="ja-JP" dirty="0">
                <a:latin typeface="Garamond" pitchFamily="18" charset="0"/>
              </a:rPr>
              <a:t>, occupation and </a:t>
            </a:r>
            <a:r>
              <a:rPr lang="en-US" altLang="ja-JP" dirty="0" smtClean="0">
                <a:latin typeface="Garamond" pitchFamily="18" charset="0"/>
              </a:rPr>
              <a:t>economic conditions should be given.</a:t>
            </a:r>
          </a:p>
          <a:p>
            <a:pPr>
              <a:buNone/>
            </a:pPr>
            <a:r>
              <a:rPr lang="en-US" altLang="ja-JP" dirty="0" smtClean="0">
                <a:latin typeface="Garamond" pitchFamily="18" charset="0"/>
              </a:rPr>
              <a:t>One possibility is that </a:t>
            </a:r>
            <a:r>
              <a:rPr lang="en-US" altLang="ja-JP" dirty="0">
                <a:latin typeface="Garamond" pitchFamily="18" charset="0"/>
              </a:rPr>
              <a:t>maternal employment may decrease an interaction time with children, which discourages test score for children in high test-score groups.  This deteriorating effect may be offset by the positive effect of money inputs increased by maternal employment in low test-score groups.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297151" y="4653136"/>
            <a:ext cx="8549698" cy="1200329"/>
          </a:xfrm>
          <a:prstGeom prst="rect">
            <a:avLst/>
          </a:prstGeom>
          <a:ln w="9525">
            <a:solidFill>
              <a:srgbClr val="C0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n-US" altLang="ja-JP" dirty="0" smtClean="0">
                <a:latin typeface="Garamond" pitchFamily="18" charset="0"/>
              </a:rPr>
              <a:t>1. Not only discouraging effect but also encouraging effect of maternal employment on child’s educational attainments is found at least for those who were born between 80s &amp; 90s in Korea.</a:t>
            </a:r>
          </a:p>
          <a:p>
            <a:pPr>
              <a:buNone/>
            </a:pPr>
            <a:r>
              <a:rPr lang="en-US" altLang="ja-JP" dirty="0" smtClean="0">
                <a:latin typeface="Garamond" pitchFamily="18" charset="0"/>
              </a:rPr>
              <a:t>2. We need to consider both </a:t>
            </a:r>
            <a:r>
              <a:rPr lang="en-US" altLang="ja-JP" dirty="0" err="1" smtClean="0">
                <a:latin typeface="Garamond" pitchFamily="18" charset="0"/>
              </a:rPr>
              <a:t>endogeneity</a:t>
            </a:r>
            <a:r>
              <a:rPr lang="en-US" altLang="ja-JP" dirty="0" smtClean="0">
                <a:latin typeface="Garamond" pitchFamily="18" charset="0"/>
              </a:rPr>
              <a:t> of maternal employment and heterogeneity in its effect when discussing maternal effect on the child’s educational outcomes.    </a:t>
            </a:r>
            <a:endParaRPr lang="en-US" altLang="ja-JP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25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827584" y="373235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c.f.</a:t>
            </a:r>
            <a:endParaRPr kumimoji="1" lang="ja-JP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3" y="1920914"/>
            <a:ext cx="6643637" cy="3993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472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ja-JP" sz="3200" dirty="0" smtClean="0">
                <a:latin typeface="Garamond" pitchFamily="18" charset="0"/>
              </a:rPr>
              <a:t>Introduction 2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88496" y="980728"/>
            <a:ext cx="17227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u="sng" dirty="0" smtClean="0">
                <a:latin typeface="Garamond" pitchFamily="18" charset="0"/>
              </a:rPr>
              <a:t>5. Why Korea? </a:t>
            </a:r>
            <a:endParaRPr lang="en-US" altLang="ja-JP" u="sng" dirty="0">
              <a:latin typeface="Garamond" pitchFamily="18" charset="0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88496" y="1484784"/>
            <a:ext cx="8531249" cy="3693319"/>
          </a:xfrm>
          <a:prstGeom prst="rect">
            <a:avLst/>
          </a:prstGeom>
          <a:ln w="952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ja-JP" dirty="0" smtClean="0">
                <a:latin typeface="Garamond" pitchFamily="18" charset="0"/>
              </a:rPr>
              <a:t>Important policy issue: there is a social concern about</a:t>
            </a:r>
            <a:r>
              <a:rPr lang="en-US" altLang="ja-JP" dirty="0" smtClean="0">
                <a:latin typeface="Garamond" pitchFamily="18" charset="0"/>
                <a:sym typeface="Wingdings" pitchFamily="2" charset="2"/>
              </a:rPr>
              <a:t> </a:t>
            </a:r>
            <a:r>
              <a:rPr lang="en-US" altLang="ja-JP" dirty="0">
                <a:latin typeface="Garamond" pitchFamily="18" charset="0"/>
                <a:sym typeface="Wingdings" pitchFamily="2" charset="2"/>
              </a:rPr>
              <a:t>how parent’s (mother’s) behavior </a:t>
            </a:r>
            <a:r>
              <a:rPr lang="en-US" altLang="ja-JP" dirty="0" smtClean="0">
                <a:latin typeface="Garamond" pitchFamily="18" charset="0"/>
                <a:sym typeface="Wingdings" pitchFamily="2" charset="2"/>
              </a:rPr>
              <a:t>affects educational outcomes.</a:t>
            </a:r>
            <a:endParaRPr lang="en-US" altLang="ja-JP" dirty="0" smtClean="0">
              <a:latin typeface="Garamond" pitchFamily="18" charset="0"/>
            </a:endParaRPr>
          </a:p>
          <a:p>
            <a:r>
              <a:rPr lang="en-US" altLang="ja-JP" dirty="0" smtClean="0">
                <a:latin typeface="Garamond" pitchFamily="18" charset="0"/>
                <a:sym typeface="Wingdings" pitchFamily="2" charset="2"/>
              </a:rPr>
              <a:t>         &gt; </a:t>
            </a:r>
            <a:r>
              <a:rPr lang="en-US" altLang="ja-JP" dirty="0">
                <a:latin typeface="Garamond" pitchFamily="18" charset="0"/>
                <a:sym typeface="Wingdings" pitchFamily="2" charset="2"/>
              </a:rPr>
              <a:t>Education </a:t>
            </a:r>
            <a:r>
              <a:rPr lang="en-US" altLang="ja-JP" dirty="0" smtClean="0">
                <a:latin typeface="Garamond" pitchFamily="18" charset="0"/>
                <a:sym typeface="Wingdings" pitchFamily="2" charset="2"/>
              </a:rPr>
              <a:t>obsession</a:t>
            </a:r>
          </a:p>
          <a:p>
            <a:r>
              <a:rPr lang="en-US" altLang="ja-JP" dirty="0" smtClean="0">
                <a:latin typeface="Garamond" pitchFamily="18" charset="0"/>
              </a:rPr>
              <a:t>         </a:t>
            </a:r>
            <a:r>
              <a:rPr lang="en-US" altLang="ja-JP" dirty="0" smtClean="0">
                <a:latin typeface="Garamond" pitchFamily="18" charset="0"/>
                <a:sym typeface="Wingdings" pitchFamily="2" charset="2"/>
              </a:rPr>
              <a:t>&gt; Extremely low married female labor supply    </a:t>
            </a:r>
          </a:p>
          <a:p>
            <a:r>
              <a:rPr lang="en-US" altLang="ja-JP" dirty="0">
                <a:latin typeface="Garamond" pitchFamily="18" charset="0"/>
                <a:sym typeface="Wingdings" pitchFamily="2" charset="2"/>
              </a:rPr>
              <a:t> </a:t>
            </a:r>
            <a:r>
              <a:rPr lang="en-US" altLang="ja-JP" dirty="0" smtClean="0">
                <a:latin typeface="Garamond" pitchFamily="18" charset="0"/>
                <a:sym typeface="Wingdings" pitchFamily="2" charset="2"/>
              </a:rPr>
              <a:t>     </a:t>
            </a:r>
            <a:endParaRPr lang="en-US" altLang="ja-JP" dirty="0" smtClean="0">
              <a:latin typeface="Garamond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altLang="ja-JP" dirty="0" smtClean="0">
                <a:latin typeface="Garamond" pitchFamily="18" charset="0"/>
              </a:rPr>
              <a:t>Good for the analysis: we can use test score data as educational outcomes</a:t>
            </a:r>
          </a:p>
          <a:p>
            <a:r>
              <a:rPr lang="en-US" altLang="ja-JP" dirty="0">
                <a:latin typeface="Garamond" pitchFamily="18" charset="0"/>
              </a:rPr>
              <a:t> </a:t>
            </a:r>
            <a:r>
              <a:rPr lang="en-US" altLang="ja-JP" dirty="0" smtClean="0">
                <a:latin typeface="Garamond" pitchFamily="18" charset="0"/>
              </a:rPr>
              <a:t>     “CSAT</a:t>
            </a:r>
            <a:r>
              <a:rPr lang="en-US" altLang="ja-JP" dirty="0">
                <a:latin typeface="Garamond" pitchFamily="18" charset="0"/>
              </a:rPr>
              <a:t>” College Scholastic Ability </a:t>
            </a:r>
            <a:r>
              <a:rPr lang="en-US" altLang="ja-JP" dirty="0" smtClean="0">
                <a:latin typeface="Garamond" pitchFamily="18" charset="0"/>
              </a:rPr>
              <a:t>Test; once a year at the same time all over the country</a:t>
            </a:r>
          </a:p>
          <a:p>
            <a:r>
              <a:rPr lang="en-US" altLang="ja-JP" dirty="0" smtClean="0">
                <a:latin typeface="Garamond" pitchFamily="18" charset="0"/>
              </a:rPr>
              <a:t>         &gt;Objective measure of educational outcomes</a:t>
            </a:r>
          </a:p>
          <a:p>
            <a:r>
              <a:rPr lang="en-US" altLang="ja-JP" dirty="0">
                <a:latin typeface="Garamond" pitchFamily="18" charset="0"/>
              </a:rPr>
              <a:t> </a:t>
            </a:r>
            <a:r>
              <a:rPr lang="en-US" altLang="ja-JP" dirty="0" smtClean="0">
                <a:latin typeface="Garamond" pitchFamily="18" charset="0"/>
              </a:rPr>
              <a:t>        &gt;Showing a degree of educational attainments  </a:t>
            </a:r>
          </a:p>
          <a:p>
            <a:r>
              <a:rPr lang="en-US" altLang="ja-JP" dirty="0" smtClean="0">
                <a:latin typeface="Garamond" pitchFamily="18" charset="0"/>
              </a:rPr>
              <a:t>         &gt;Measuring outcomes at the end of high-school</a:t>
            </a:r>
          </a:p>
          <a:p>
            <a:r>
              <a:rPr lang="en-US" altLang="ja-JP" dirty="0" smtClean="0">
                <a:latin typeface="Garamond" pitchFamily="18" charset="0"/>
              </a:rPr>
              <a:t>         *Many students take this exam: 82% of the students in the last year of high school (04) </a:t>
            </a:r>
          </a:p>
          <a:p>
            <a:r>
              <a:rPr lang="en-US" altLang="ja-JP" dirty="0">
                <a:latin typeface="Garamond" pitchFamily="18" charset="0"/>
              </a:rPr>
              <a:t> </a:t>
            </a:r>
            <a:r>
              <a:rPr lang="en-US" altLang="ja-JP" dirty="0" smtClean="0">
                <a:latin typeface="Garamond" pitchFamily="18" charset="0"/>
              </a:rPr>
              <a:t>          </a:t>
            </a:r>
          </a:p>
          <a:p>
            <a:pPr marL="285750" indent="-285750">
              <a:buFontTx/>
              <a:buChar char="-"/>
            </a:pPr>
            <a:endParaRPr lang="en-US" altLang="ja-JP" dirty="0" smtClean="0">
              <a:latin typeface="Garamond" pitchFamily="18" charset="0"/>
            </a:endParaRPr>
          </a:p>
        </p:txBody>
      </p:sp>
      <p:sp>
        <p:nvSpPr>
          <p:cNvPr id="8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A162753-3354-4736-BAE9-B6FDF067D8C0}" type="slidenum">
              <a:rPr kumimoji="1" lang="ja-JP" altLang="en-US" sz="1100" smtClean="0">
                <a:latin typeface="Garamond" pitchFamily="18" charset="0"/>
              </a:rPr>
              <a:pPr/>
              <a:t>3</a:t>
            </a:fld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9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3680048" cy="365125"/>
          </a:xfrm>
        </p:spPr>
        <p:txBody>
          <a:bodyPr/>
          <a:lstStyle/>
          <a:p>
            <a:r>
              <a:rPr kumimoji="1" lang="zh-TW" altLang="en-US" sz="1100" dirty="0" smtClean="0">
                <a:latin typeface="Garamond" pitchFamily="18" charset="0"/>
              </a:rPr>
              <a:t>   </a:t>
            </a:r>
            <a:r>
              <a:rPr kumimoji="1" lang="en-US" altLang="ja-JP" sz="1100" dirty="0" smtClean="0">
                <a:latin typeface="Garamond" pitchFamily="18" charset="0"/>
              </a:rPr>
              <a:t>Miki </a:t>
            </a:r>
            <a:r>
              <a:rPr kumimoji="1" lang="en-US" altLang="ja-JP" sz="1100" dirty="0" err="1" smtClean="0">
                <a:latin typeface="Garamond" pitchFamily="18" charset="0"/>
              </a:rPr>
              <a:t>Kohara</a:t>
            </a:r>
            <a:r>
              <a:rPr kumimoji="1" lang="en-US" altLang="ja-JP" sz="1100" dirty="0" smtClean="0">
                <a:latin typeface="Garamond" pitchFamily="18" charset="0"/>
              </a:rPr>
              <a:t> and </a:t>
            </a:r>
            <a:r>
              <a:rPr kumimoji="1" lang="en-US" altLang="zh-TW" sz="1100" dirty="0" err="1" smtClean="0">
                <a:latin typeface="Garamond" pitchFamily="18" charset="0"/>
              </a:rPr>
              <a:t>SunYoun</a:t>
            </a:r>
            <a:r>
              <a:rPr kumimoji="1" lang="en-US" altLang="zh-TW" sz="1100" dirty="0" smtClean="0">
                <a:latin typeface="Garamond" pitchFamily="18" charset="0"/>
              </a:rPr>
              <a:t> Lee;  Osaka University</a:t>
            </a:r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0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kumimoji="1" lang="en-US" altLang="ja-JP" sz="1100" dirty="0" smtClean="0">
                <a:latin typeface="Garamond" pitchFamily="18" charset="0"/>
              </a:rPr>
              <a:t>2013/3/3</a:t>
            </a:r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2" name="動作設定ボタン : 情報 1">
            <a:hlinkClick r:id="" action="ppaction://hlinkshowjump?jump=nextslide" highlightClick="1"/>
          </p:cNvPr>
          <p:cNvSpPr/>
          <p:nvPr/>
        </p:nvSpPr>
        <p:spPr>
          <a:xfrm>
            <a:off x="5148064" y="2420888"/>
            <a:ext cx="201724" cy="180020"/>
          </a:xfrm>
          <a:prstGeom prst="actionButtonInform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79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41022" cy="663352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>
                <a:latin typeface="Garamond" pitchFamily="18" charset="0"/>
              </a:rPr>
              <a:t>Labor Force Participation of Women (LPR)</a:t>
            </a:r>
            <a:endParaRPr kumimoji="1" lang="ja-JP" altLang="en-US" sz="2800" dirty="0">
              <a:latin typeface="Garamond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38455"/>
            <a:ext cx="8058670" cy="5171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直線コネクタ 5"/>
          <p:cNvCxnSpPr/>
          <p:nvPr/>
        </p:nvCxnSpPr>
        <p:spPr>
          <a:xfrm flipV="1">
            <a:off x="827584" y="3519010"/>
            <a:ext cx="7770638" cy="54006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829816" y="3257981"/>
            <a:ext cx="7770638" cy="54006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円/楕円 8"/>
          <p:cNvSpPr/>
          <p:nvPr/>
        </p:nvSpPr>
        <p:spPr>
          <a:xfrm>
            <a:off x="179512" y="3131967"/>
            <a:ext cx="539552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4016" y="3193231"/>
            <a:ext cx="611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Garamond" pitchFamily="18" charset="0"/>
              </a:rPr>
              <a:t> 2001</a:t>
            </a:r>
          </a:p>
        </p:txBody>
      </p:sp>
      <p:sp>
        <p:nvSpPr>
          <p:cNvPr id="13" name="円/楕円 12"/>
          <p:cNvSpPr/>
          <p:nvPr/>
        </p:nvSpPr>
        <p:spPr>
          <a:xfrm>
            <a:off x="179512" y="3564015"/>
            <a:ext cx="539552" cy="36004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4016" y="3625279"/>
            <a:ext cx="611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Garamond" pitchFamily="18" charset="0"/>
              </a:rPr>
              <a:t> 1981</a:t>
            </a:r>
          </a:p>
        </p:txBody>
      </p:sp>
      <p:sp>
        <p:nvSpPr>
          <p:cNvPr id="15" name="円/楕円 14"/>
          <p:cNvSpPr/>
          <p:nvPr/>
        </p:nvSpPr>
        <p:spPr>
          <a:xfrm>
            <a:off x="1435779" y="4797152"/>
            <a:ext cx="432048" cy="504056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上矢印 11"/>
          <p:cNvSpPr/>
          <p:nvPr/>
        </p:nvSpPr>
        <p:spPr>
          <a:xfrm>
            <a:off x="1487848" y="5301208"/>
            <a:ext cx="327909" cy="432048"/>
          </a:xfrm>
          <a:prstGeom prst="up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88224" y="6448251"/>
            <a:ext cx="2133600" cy="365125"/>
          </a:xfrm>
        </p:spPr>
        <p:txBody>
          <a:bodyPr/>
          <a:lstStyle/>
          <a:p>
            <a:fld id="{DA162753-3354-4736-BAE9-B6FDF067D8C0}" type="slidenum">
              <a:rPr kumimoji="1" lang="ja-JP" altLang="en-US" sz="1100" smtClean="0">
                <a:latin typeface="Garamond" pitchFamily="18" charset="0"/>
              </a:rPr>
              <a:pPr/>
              <a:t>4</a:t>
            </a:fld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8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39752" y="6492875"/>
            <a:ext cx="3680048" cy="365125"/>
          </a:xfrm>
        </p:spPr>
        <p:txBody>
          <a:bodyPr/>
          <a:lstStyle/>
          <a:p>
            <a:r>
              <a:rPr kumimoji="1" lang="zh-TW" altLang="en-US" sz="1100" dirty="0" smtClean="0">
                <a:latin typeface="Garamond" pitchFamily="18" charset="0"/>
              </a:rPr>
              <a:t>   </a:t>
            </a:r>
            <a:r>
              <a:rPr kumimoji="1" lang="en-US" altLang="ja-JP" sz="1100" dirty="0" smtClean="0">
                <a:latin typeface="Garamond" pitchFamily="18" charset="0"/>
              </a:rPr>
              <a:t>Miki </a:t>
            </a:r>
            <a:r>
              <a:rPr kumimoji="1" lang="en-US" altLang="ja-JP" sz="1100" dirty="0" err="1" smtClean="0">
                <a:latin typeface="Garamond" pitchFamily="18" charset="0"/>
              </a:rPr>
              <a:t>Kohara</a:t>
            </a:r>
            <a:r>
              <a:rPr kumimoji="1" lang="en-US" altLang="ja-JP" sz="1100" dirty="0" smtClean="0">
                <a:latin typeface="Garamond" pitchFamily="18" charset="0"/>
              </a:rPr>
              <a:t> and </a:t>
            </a:r>
            <a:r>
              <a:rPr kumimoji="1" lang="en-US" altLang="zh-TW" sz="1100" dirty="0" err="1" smtClean="0">
                <a:latin typeface="Garamond" pitchFamily="18" charset="0"/>
              </a:rPr>
              <a:t>SunYoun</a:t>
            </a:r>
            <a:r>
              <a:rPr kumimoji="1" lang="en-US" altLang="zh-TW" sz="1100" dirty="0" smtClean="0">
                <a:latin typeface="Garamond" pitchFamily="18" charset="0"/>
              </a:rPr>
              <a:t> Lee;  Osaka University</a:t>
            </a:r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9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467544" y="6492875"/>
            <a:ext cx="2133600" cy="365125"/>
          </a:xfrm>
        </p:spPr>
        <p:txBody>
          <a:bodyPr/>
          <a:lstStyle/>
          <a:p>
            <a:r>
              <a:rPr kumimoji="1" lang="en-US" altLang="ja-JP" sz="1100" dirty="0" smtClean="0">
                <a:latin typeface="Garamond" pitchFamily="18" charset="0"/>
              </a:rPr>
              <a:t>2013/3/3</a:t>
            </a:r>
            <a:endParaRPr kumimoji="1" lang="ja-JP" altLang="en-US" sz="11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69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Garamond" pitchFamily="18" charset="0"/>
              </a:rPr>
              <a:t>LPR of married women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3080" y="5589240"/>
            <a:ext cx="8208912" cy="11757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n"/>
            </a:pPr>
            <a:r>
              <a:rPr kumimoji="1" lang="en-US" altLang="ja-JP" sz="1600" dirty="0" smtClean="0">
                <a:latin typeface="Garamond" pitchFamily="18" charset="0"/>
              </a:rPr>
              <a:t>LPR for the 25-29 age group were 7-27% points lower compared to those of other child bearing age groups of 20-24 and the 30-49</a:t>
            </a:r>
          </a:p>
          <a:p>
            <a:pPr>
              <a:buFont typeface="Wingdings" pitchFamily="2" charset="2"/>
              <a:buChar char="n"/>
            </a:pPr>
            <a:r>
              <a:rPr lang="en-US" altLang="ja-JP" sz="1600" dirty="0" smtClean="0">
                <a:latin typeface="Garamond" pitchFamily="18" charset="0"/>
              </a:rPr>
              <a:t>LPF for the age group 15-19 appears to have continuously declines since 1970.</a:t>
            </a:r>
            <a:endParaRPr kumimoji="1" lang="ja-JP" altLang="en-US" sz="1600" dirty="0">
              <a:latin typeface="Garamond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29" y="1484784"/>
            <a:ext cx="8539815" cy="3760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円/楕円 5"/>
          <p:cNvSpPr/>
          <p:nvPr/>
        </p:nvSpPr>
        <p:spPr>
          <a:xfrm>
            <a:off x="7596336" y="2348880"/>
            <a:ext cx="432048" cy="288032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7596336" y="3789040"/>
            <a:ext cx="432048" cy="288032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1187624" y="3645024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2843808" y="1721520"/>
            <a:ext cx="432048" cy="288032"/>
          </a:xfrm>
          <a:prstGeom prst="ellipse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2195736" y="1700808"/>
            <a:ext cx="432048" cy="288032"/>
          </a:xfrm>
          <a:prstGeom prst="ellipse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2630075" y="2564904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3275856" y="3789040"/>
            <a:ext cx="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fld id="{DA162753-3354-4736-BAE9-B6FDF067D8C0}" type="slidenum">
              <a:rPr kumimoji="1" lang="ja-JP" altLang="en-US" sz="1100" smtClean="0">
                <a:latin typeface="Garamond" pitchFamily="18" charset="0"/>
              </a:rPr>
              <a:pPr/>
              <a:t>5</a:t>
            </a:fld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6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39752" y="6520259"/>
            <a:ext cx="3680048" cy="365125"/>
          </a:xfrm>
        </p:spPr>
        <p:txBody>
          <a:bodyPr/>
          <a:lstStyle/>
          <a:p>
            <a:r>
              <a:rPr kumimoji="1" lang="zh-TW" altLang="en-US" sz="1100" dirty="0" smtClean="0">
                <a:latin typeface="Garamond" pitchFamily="18" charset="0"/>
              </a:rPr>
              <a:t>   </a:t>
            </a:r>
            <a:r>
              <a:rPr kumimoji="1" lang="en-US" altLang="ja-JP" sz="1100" dirty="0" smtClean="0">
                <a:latin typeface="Garamond" pitchFamily="18" charset="0"/>
              </a:rPr>
              <a:t>Miki </a:t>
            </a:r>
            <a:r>
              <a:rPr kumimoji="1" lang="en-US" altLang="ja-JP" sz="1100" dirty="0" err="1" smtClean="0">
                <a:latin typeface="Garamond" pitchFamily="18" charset="0"/>
              </a:rPr>
              <a:t>Kohara</a:t>
            </a:r>
            <a:r>
              <a:rPr kumimoji="1" lang="en-US" altLang="ja-JP" sz="1100" dirty="0" smtClean="0">
                <a:latin typeface="Garamond" pitchFamily="18" charset="0"/>
              </a:rPr>
              <a:t> and </a:t>
            </a:r>
            <a:r>
              <a:rPr kumimoji="1" lang="en-US" altLang="zh-TW" sz="1100" dirty="0" err="1" smtClean="0">
                <a:latin typeface="Garamond" pitchFamily="18" charset="0"/>
              </a:rPr>
              <a:t>SunYoun</a:t>
            </a:r>
            <a:r>
              <a:rPr kumimoji="1" lang="en-US" altLang="zh-TW" sz="1100" dirty="0" smtClean="0">
                <a:latin typeface="Garamond" pitchFamily="18" charset="0"/>
              </a:rPr>
              <a:t> Lee;  Osaka University</a:t>
            </a:r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7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457200" y="6520259"/>
            <a:ext cx="2133600" cy="365125"/>
          </a:xfrm>
        </p:spPr>
        <p:txBody>
          <a:bodyPr/>
          <a:lstStyle/>
          <a:p>
            <a:r>
              <a:rPr kumimoji="1" lang="en-US" altLang="ja-JP" sz="1100" dirty="0" smtClean="0">
                <a:latin typeface="Garamond" pitchFamily="18" charset="0"/>
              </a:rPr>
              <a:t>2013/3/3</a:t>
            </a:r>
            <a:endParaRPr kumimoji="1" lang="ja-JP" altLang="en-US" sz="11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457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6729036"/>
              </p:ext>
            </p:extLst>
          </p:nvPr>
        </p:nvGraphicFramePr>
        <p:xfrm>
          <a:off x="107504" y="1196752"/>
          <a:ext cx="8784976" cy="409191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28192"/>
                <a:gridCol w="1080120"/>
                <a:gridCol w="5976664"/>
              </a:tblGrid>
              <a:tr h="720080">
                <a:tc gridSpan="3"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dirty="0" smtClean="0"/>
                        <a:t>Maternal employment deteriorates</a:t>
                      </a:r>
                      <a:r>
                        <a:rPr kumimoji="1" lang="en-US" altLang="ja-JP" sz="1600" b="1" baseline="0" dirty="0" smtClean="0"/>
                        <a:t> the </a:t>
                      </a:r>
                      <a:r>
                        <a:rPr kumimoji="1" lang="en-US" altLang="ja-JP" sz="1600" b="1" dirty="0" smtClean="0"/>
                        <a:t>child’s educational</a:t>
                      </a:r>
                      <a:r>
                        <a:rPr kumimoji="1" lang="en-US" altLang="ja-JP" sz="1600" b="1" baseline="0" dirty="0" smtClean="0"/>
                        <a:t> outcomes?</a:t>
                      </a:r>
                    </a:p>
                    <a:p>
                      <a:pPr algn="l"/>
                      <a:r>
                        <a:rPr kumimoji="1" lang="en-US" altLang="ja-JP" sz="1600" b="1" baseline="0" dirty="0" smtClean="0"/>
                        <a:t>-</a:t>
                      </a:r>
                      <a:r>
                        <a:rPr kumimoji="1" lang="en-US" altLang="ja-JP" sz="1600" b="1" dirty="0" smtClean="0"/>
                        <a:t>Ambiguous results.</a:t>
                      </a:r>
                      <a:r>
                        <a:rPr kumimoji="1" lang="en-US" altLang="ja-JP" sz="1600" b="1" baseline="0" dirty="0" smtClean="0"/>
                        <a:t> Not always.</a:t>
                      </a:r>
                      <a:endParaRPr kumimoji="1" lang="ja-JP" altLang="en-US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6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54319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 smtClean="0"/>
                        <a:t>The impact of maternal</a:t>
                      </a:r>
                      <a:r>
                        <a:rPr kumimoji="1" lang="en-US" altLang="ja-JP" sz="1100" b="1" baseline="0" dirty="0" smtClean="0"/>
                        <a:t> employment on child’s development </a:t>
                      </a:r>
                      <a:endParaRPr kumimoji="1" lang="ja-JP" altLang="en-US" sz="1100" b="1" dirty="0"/>
                    </a:p>
                  </a:txBody>
                  <a:tcPr/>
                </a:tc>
              </a:tr>
              <a:tr h="354319">
                <a:tc>
                  <a:txBody>
                    <a:bodyPr/>
                    <a:lstStyle/>
                    <a:p>
                      <a:r>
                        <a:rPr kumimoji="1" lang="en-US" altLang="ja-JP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Baker, Gruber and Milligan (2008)</a:t>
                      </a:r>
                      <a:endParaRPr kumimoji="1" lang="ja-JP" altLang="en-US" sz="1050" dirty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Canada</a:t>
                      </a:r>
                      <a:endParaRPr kumimoji="1" lang="ja-JP" altLang="en-US" sz="10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―</a:t>
                      </a:r>
                      <a:endParaRPr kumimoji="1" lang="ja-JP" altLang="en-US" sz="1100" b="1" dirty="0"/>
                    </a:p>
                  </a:txBody>
                  <a:tcPr/>
                </a:tc>
              </a:tr>
              <a:tr h="357111">
                <a:tc>
                  <a:txBody>
                    <a:bodyPr/>
                    <a:lstStyle/>
                    <a:p>
                      <a:r>
                        <a:rPr kumimoji="1" lang="en-US" altLang="ja-JP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Ruhm</a:t>
                      </a:r>
                      <a:r>
                        <a:rPr kumimoji="1" lang="en-US" altLang="ja-JP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(2008)</a:t>
                      </a:r>
                      <a:endParaRPr kumimoji="1" lang="ja-JP" altLang="en-US" sz="1000" dirty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USA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―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for high economic condition group, but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effect for lower groups  </a:t>
                      </a:r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kumimoji="1" lang="en-US" altLang="ja-JP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Bernal (2008)</a:t>
                      </a:r>
                      <a:endParaRPr kumimoji="1" lang="ja-JP" altLang="en-US" sz="1050" dirty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USA</a:t>
                      </a:r>
                    </a:p>
                    <a:p>
                      <a:endParaRPr kumimoji="1" lang="ja-JP" altLang="en-US" sz="1000" b="1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―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if a mother started working as a full time worker within a year after giving a birth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effect of temporary income change </a:t>
                      </a:r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kumimoji="1" lang="en-US" altLang="ja-JP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Dustman and Schonberg (2008)</a:t>
                      </a:r>
                      <a:endParaRPr kumimoji="1" lang="ja-JP" altLang="en-US" sz="1050" dirty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Germany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―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Policy change of prolonged maternal leave raises child’s educational outcomes</a:t>
                      </a:r>
                      <a:endParaRPr kumimoji="1" lang="ja-JP" altLang="en-US" sz="1100" b="1" dirty="0"/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Tanaka</a:t>
                      </a:r>
                      <a:r>
                        <a:rPr kumimoji="1" lang="en-US" altLang="ja-JP" sz="1400" baseline="0" dirty="0" smtClean="0"/>
                        <a:t> and Yamamoto (2009)</a:t>
                      </a:r>
                      <a:endParaRPr kumimoji="1" lang="ja-JP" altLang="en-US" sz="1400" dirty="0"/>
                    </a:p>
                  </a:txBody>
                  <a:tcPr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Japan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No effect of maternal employment at the child’s age 0-3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93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* But maternal employment after that can lower the probability of going to (probably highly ranked) private or national junior high schools.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スライド番号プレースホルダ 14"/>
          <p:cNvSpPr txBox="1">
            <a:spLocks/>
          </p:cNvSpPr>
          <p:nvPr/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173A528-BC3E-4618-A395-267F1F7A23C8}" type="slidenum">
              <a:rPr lang="ja-JP" altLang="en-US" smtClean="0"/>
              <a:pPr algn="r"/>
              <a:t>6</a:t>
            </a:fld>
            <a:endParaRPr lang="ja-JP" altLang="en-US" dirty="0"/>
          </a:p>
        </p:txBody>
      </p:sp>
      <p:sp>
        <p:nvSpPr>
          <p:cNvPr id="7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ja-JP" sz="3200" dirty="0" smtClean="0">
                <a:solidFill>
                  <a:prstClr val="white"/>
                </a:solidFill>
                <a:latin typeface="Garamond" pitchFamily="18" charset="0"/>
              </a:rPr>
              <a:t>Literature Review 1 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9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A162753-3354-4736-BAE9-B6FDF067D8C0}" type="slidenum">
              <a:rPr kumimoji="1" lang="ja-JP" altLang="en-US" sz="1100" smtClean="0">
                <a:latin typeface="Garamond" pitchFamily="18" charset="0"/>
              </a:rPr>
              <a:pPr/>
              <a:t>6</a:t>
            </a:fld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0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3680048" cy="365125"/>
          </a:xfrm>
        </p:spPr>
        <p:txBody>
          <a:bodyPr/>
          <a:lstStyle/>
          <a:p>
            <a:r>
              <a:rPr kumimoji="1" lang="zh-TW" altLang="en-US" sz="1100" dirty="0" smtClean="0">
                <a:latin typeface="Garamond" pitchFamily="18" charset="0"/>
              </a:rPr>
              <a:t>   </a:t>
            </a:r>
            <a:r>
              <a:rPr kumimoji="1" lang="en-US" altLang="ja-JP" sz="1100" dirty="0" smtClean="0">
                <a:latin typeface="Garamond" pitchFamily="18" charset="0"/>
              </a:rPr>
              <a:t>Miki </a:t>
            </a:r>
            <a:r>
              <a:rPr kumimoji="1" lang="en-US" altLang="ja-JP" sz="1100" dirty="0" err="1" smtClean="0">
                <a:latin typeface="Garamond" pitchFamily="18" charset="0"/>
              </a:rPr>
              <a:t>Kohara</a:t>
            </a:r>
            <a:r>
              <a:rPr kumimoji="1" lang="en-US" altLang="ja-JP" sz="1100" dirty="0" smtClean="0">
                <a:latin typeface="Garamond" pitchFamily="18" charset="0"/>
              </a:rPr>
              <a:t> and </a:t>
            </a:r>
            <a:r>
              <a:rPr kumimoji="1" lang="en-US" altLang="zh-TW" sz="1100" dirty="0" err="1" smtClean="0">
                <a:latin typeface="Garamond" pitchFamily="18" charset="0"/>
              </a:rPr>
              <a:t>SunYoun</a:t>
            </a:r>
            <a:r>
              <a:rPr kumimoji="1" lang="en-US" altLang="zh-TW" sz="1100" dirty="0" smtClean="0">
                <a:latin typeface="Garamond" pitchFamily="18" charset="0"/>
              </a:rPr>
              <a:t> Lee;  Osaka University</a:t>
            </a:r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2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kumimoji="1" lang="en-US" altLang="ja-JP" sz="1100" dirty="0" smtClean="0">
                <a:latin typeface="Garamond" pitchFamily="18" charset="0"/>
              </a:rPr>
              <a:t>2013/3/3</a:t>
            </a:r>
            <a:endParaRPr kumimoji="1" lang="ja-JP" altLang="en-US" sz="11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23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543196"/>
              </p:ext>
            </p:extLst>
          </p:nvPr>
        </p:nvGraphicFramePr>
        <p:xfrm>
          <a:off x="395536" y="1052736"/>
          <a:ext cx="8208912" cy="459409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56466"/>
                <a:gridCol w="6952446"/>
              </a:tblGrid>
              <a:tr h="448816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/>
                        <a:t>Literature on causation</a:t>
                      </a:r>
                      <a:r>
                        <a:rPr kumimoji="1" lang="en-US" altLang="ja-JP" sz="1800" baseline="0" dirty="0" smtClean="0"/>
                        <a:t> behind the effect</a:t>
                      </a:r>
                      <a:endParaRPr kumimoji="1" lang="ja-JP" alt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76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(1 )Maternal</a:t>
                      </a:r>
                      <a:r>
                        <a:rPr kumimoji="1" lang="en-US" altLang="ja-JP" sz="1600" baseline="0" dirty="0" smtClean="0"/>
                        <a:t> employment </a:t>
                      </a:r>
                      <a:r>
                        <a:rPr kumimoji="1" lang="ja-JP" altLang="en-US" sz="1600" dirty="0" smtClean="0"/>
                        <a:t>　⇒　</a:t>
                      </a:r>
                      <a:r>
                        <a:rPr kumimoji="1" lang="en-US" altLang="ja-JP" sz="1600" dirty="0" smtClean="0"/>
                        <a:t>more income</a:t>
                      </a:r>
                      <a:r>
                        <a:rPr kumimoji="1" lang="en-US" altLang="ja-JP" sz="1600" baseline="0" dirty="0" smtClean="0"/>
                        <a:t> &amp; more investment on education </a:t>
                      </a:r>
                      <a:endParaRPr kumimoji="1" lang="ja-JP" altLang="en-US" sz="1600" dirty="0" smtClean="0"/>
                    </a:p>
                    <a:p>
                      <a:pPr algn="r"/>
                      <a:r>
                        <a:rPr kumimoji="1" lang="ja-JP" altLang="en-US" sz="1600" dirty="0" smtClean="0"/>
                        <a:t>⇒　</a:t>
                      </a:r>
                      <a:r>
                        <a:rPr kumimoji="1" lang="en-US" altLang="ja-JP" sz="1600" dirty="0" smtClean="0"/>
                        <a:t>child’s educational attainments </a:t>
                      </a:r>
                      <a:r>
                        <a:rPr kumimoji="1" lang="ja-JP" altLang="en-US" sz="1600" dirty="0" smtClean="0"/>
                        <a:t>↑</a:t>
                      </a:r>
                      <a:endParaRPr kumimoji="1" lang="en-US" altLang="ja-JP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… Ambiguous results </a:t>
                      </a:r>
                      <a:endParaRPr kumimoji="1" lang="ja-JP" altLang="en-US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76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(2) Maternal</a:t>
                      </a:r>
                      <a:r>
                        <a:rPr kumimoji="1" lang="en-US" altLang="ja-JP" sz="1600" baseline="0" dirty="0" smtClean="0"/>
                        <a:t> employment </a:t>
                      </a:r>
                      <a:r>
                        <a:rPr kumimoji="1" lang="ja-JP" altLang="en-US" sz="1600" dirty="0" smtClean="0"/>
                        <a:t>　⇒　</a:t>
                      </a:r>
                      <a:r>
                        <a:rPr kumimoji="1" lang="en-US" altLang="ja-JP" sz="1600" dirty="0" smtClean="0"/>
                        <a:t>less time with children        </a:t>
                      </a:r>
                      <a:r>
                        <a:rPr kumimoji="1" lang="ja-JP" altLang="en-US" sz="1600" dirty="0" smtClean="0"/>
                        <a:t>⇒　</a:t>
                      </a:r>
                      <a:r>
                        <a:rPr kumimoji="1" lang="en-US" altLang="ja-JP" sz="1600" dirty="0" smtClean="0"/>
                        <a:t>child’s educational attainments </a:t>
                      </a:r>
                      <a:r>
                        <a:rPr kumimoji="1" lang="ja-JP" altLang="en-US" sz="1600" dirty="0" smtClean="0"/>
                        <a:t>↓</a:t>
                      </a:r>
                      <a:endParaRPr kumimoji="1" lang="en-US" altLang="ja-JP" sz="16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… Ambiguous results </a:t>
                      </a:r>
                      <a:endParaRPr kumimoji="1" lang="ja-JP" altLang="en-US" sz="16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92934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67640">
                <a:tc>
                  <a:txBody>
                    <a:bodyPr/>
                    <a:lstStyle/>
                    <a:p>
                      <a:endParaRPr kumimoji="1" lang="ja-JP" altLang="en-US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dirty="0" smtClean="0"/>
                    </a:p>
                  </a:txBody>
                  <a:tcPr/>
                </a:tc>
              </a:tr>
              <a:tr h="1676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NOTE: </a:t>
                      </a:r>
                      <a:endParaRPr kumimoji="1" lang="en-US" altLang="ja-JP" sz="1600" baseline="0" dirty="0" smtClean="0"/>
                    </a:p>
                    <a:p>
                      <a:r>
                        <a:rPr kumimoji="1" lang="en-US" altLang="ja-JP" sz="1600" dirty="0" smtClean="0"/>
                        <a:t>Maternal</a:t>
                      </a:r>
                      <a:r>
                        <a:rPr kumimoji="1" lang="en-US" altLang="ja-JP" sz="1600" baseline="0" dirty="0" smtClean="0"/>
                        <a:t> employment  </a:t>
                      </a:r>
                      <a:r>
                        <a:rPr kumimoji="1" lang="ja-JP" altLang="en-US" sz="1600" dirty="0" smtClean="0"/>
                        <a:t>－ </a:t>
                      </a:r>
                      <a:r>
                        <a:rPr kumimoji="1" lang="en-US" altLang="ja-JP" sz="1600" dirty="0" smtClean="0"/>
                        <a:t>full time worker /</a:t>
                      </a:r>
                      <a:r>
                        <a:rPr kumimoji="1" lang="en-US" altLang="ja-JP" sz="1600" baseline="0" dirty="0" smtClean="0"/>
                        <a:t> </a:t>
                      </a:r>
                      <a:r>
                        <a:rPr kumimoji="1" lang="en-US" altLang="ja-JP" sz="1600" dirty="0" smtClean="0"/>
                        <a:t>high-skilled</a:t>
                      </a:r>
                      <a:r>
                        <a:rPr kumimoji="1" lang="en-US" altLang="ja-JP" sz="1600" baseline="0" dirty="0" smtClean="0"/>
                        <a:t> labor = mother’s higher education level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aseline="0" dirty="0" smtClean="0"/>
                        <a:t>                                                   </a:t>
                      </a:r>
                      <a:r>
                        <a:rPr kumimoji="1" lang="ja-JP" altLang="en-US" sz="1600" dirty="0" smtClean="0"/>
                        <a:t>⇒　</a:t>
                      </a:r>
                      <a:r>
                        <a:rPr kumimoji="1" lang="en-US" altLang="ja-JP" sz="1600" dirty="0" smtClean="0"/>
                        <a:t>child’s educational attainments</a:t>
                      </a:r>
                      <a:r>
                        <a:rPr kumimoji="1" lang="ja-JP" altLang="en-US" sz="1600" dirty="0" smtClean="0"/>
                        <a:t>↑</a:t>
                      </a:r>
                    </a:p>
                    <a:p>
                      <a:r>
                        <a:rPr kumimoji="1" lang="ja-JP" altLang="en-US" sz="1600" baseline="0" dirty="0" smtClean="0"/>
                        <a:t>　　　　　　　　　　　　　　</a:t>
                      </a:r>
                      <a:r>
                        <a:rPr kumimoji="1" lang="en-US" altLang="ja-JP" sz="1600" baseline="0" dirty="0" smtClean="0"/>
                        <a:t> </a:t>
                      </a:r>
                      <a:r>
                        <a:rPr kumimoji="1" lang="ja-JP" altLang="en-US" sz="1600" dirty="0" smtClean="0"/>
                        <a:t>－ </a:t>
                      </a:r>
                      <a:r>
                        <a:rPr kumimoji="1" lang="en-US" altLang="ja-JP" sz="1600" dirty="0" smtClean="0"/>
                        <a:t>part-time worker /</a:t>
                      </a:r>
                      <a:r>
                        <a:rPr kumimoji="1" lang="en-US" altLang="ja-JP" sz="1600" baseline="0" dirty="0" smtClean="0"/>
                        <a:t> </a:t>
                      </a:r>
                      <a:r>
                        <a:rPr kumimoji="1" lang="en-US" altLang="ja-JP" sz="1600" dirty="0" smtClean="0"/>
                        <a:t>low-skilled</a:t>
                      </a:r>
                      <a:r>
                        <a:rPr kumimoji="1" lang="en-US" altLang="ja-JP" sz="1600" baseline="0" dirty="0" smtClean="0"/>
                        <a:t> labor = mother’s lower education level 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/>
                        <a:t>⇒　</a:t>
                      </a:r>
                      <a:r>
                        <a:rPr kumimoji="1" lang="en-US" altLang="ja-JP" sz="1600" dirty="0" smtClean="0"/>
                        <a:t>child’s educational attainments</a:t>
                      </a:r>
                      <a:r>
                        <a:rPr kumimoji="1" lang="ja-JP" altLang="en-US" sz="1600" dirty="0" smtClean="0"/>
                        <a:t>↓</a:t>
                      </a:r>
                      <a:endParaRPr kumimoji="1" lang="ja-JP" altLang="en-US" sz="16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ym typeface="Wingdings" pitchFamily="2" charset="2"/>
                        </a:rPr>
                        <a:t>☝</a:t>
                      </a:r>
                      <a:r>
                        <a:rPr kumimoji="1" lang="en-US" altLang="ja-JP" sz="1600" dirty="0" smtClean="0"/>
                        <a:t>We need</a:t>
                      </a:r>
                      <a:r>
                        <a:rPr kumimoji="1" lang="en-US" altLang="ja-JP" sz="1600" baseline="0" dirty="0" smtClean="0"/>
                        <a:t> to control for mother’s educational attainment.</a:t>
                      </a:r>
                      <a:endParaRPr kumimoji="1" lang="ja-JP" altLang="en-US" sz="1600" b="1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76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Maternal</a:t>
                      </a:r>
                      <a:r>
                        <a:rPr kumimoji="1" lang="en-US" altLang="ja-JP" sz="1600" baseline="0" dirty="0" smtClean="0"/>
                        <a:t> employment  </a:t>
                      </a:r>
                      <a:r>
                        <a:rPr kumimoji="1" lang="ja-JP" altLang="en-US" sz="1600" dirty="0" smtClean="0"/>
                        <a:t>－ </a:t>
                      </a:r>
                      <a:r>
                        <a:rPr kumimoji="1" lang="en-US" altLang="ja-JP" sz="1600" dirty="0" smtClean="0"/>
                        <a:t>weak preference for child’s care</a:t>
                      </a:r>
                      <a:r>
                        <a:rPr kumimoji="1" lang="ja-JP" altLang="en-US" sz="1600" dirty="0" smtClean="0"/>
                        <a:t>⇒</a:t>
                      </a:r>
                      <a:r>
                        <a:rPr kumimoji="1" lang="en-US" altLang="ja-JP" sz="1600" dirty="0" smtClean="0"/>
                        <a:t>child’s educational attainments</a:t>
                      </a:r>
                      <a:r>
                        <a:rPr kumimoji="1" lang="ja-JP" altLang="en-US" sz="1600" dirty="0" smtClean="0"/>
                        <a:t>↓</a:t>
                      </a:r>
                      <a:endParaRPr kumimoji="1" lang="ja-JP" altLang="en-US" sz="16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aseline="0" dirty="0" smtClean="0"/>
                        <a:t>　　　　　　　　　　　　　　</a:t>
                      </a:r>
                      <a:r>
                        <a:rPr kumimoji="1" lang="en-US" altLang="ja-JP" sz="1600" baseline="0" dirty="0" smtClean="0"/>
                        <a:t>  </a:t>
                      </a:r>
                      <a:r>
                        <a:rPr kumimoji="1" lang="ja-JP" altLang="en-US" sz="1600" dirty="0" smtClean="0"/>
                        <a:t>－ </a:t>
                      </a:r>
                      <a:r>
                        <a:rPr kumimoji="1" lang="en-US" altLang="ja-JP" sz="1600" dirty="0" smtClean="0"/>
                        <a:t>strong  preference for child’s care</a:t>
                      </a:r>
                      <a:r>
                        <a:rPr kumimoji="1" lang="ja-JP" altLang="en-US" sz="1600" dirty="0" smtClean="0"/>
                        <a:t>⇒</a:t>
                      </a:r>
                      <a:r>
                        <a:rPr kumimoji="1" lang="en-US" altLang="ja-JP" sz="1600" dirty="0" smtClean="0"/>
                        <a:t>child’s educational attainments</a:t>
                      </a:r>
                      <a:r>
                        <a:rPr kumimoji="1" lang="en-US" altLang="ja-JP" sz="1600" baseline="0" dirty="0" smtClean="0"/>
                        <a:t> </a:t>
                      </a:r>
                      <a:r>
                        <a:rPr kumimoji="1" lang="ja-JP" altLang="en-US" sz="1600" dirty="0" smtClean="0"/>
                        <a:t>↑</a:t>
                      </a:r>
                      <a:endParaRPr kumimoji="1" lang="en-US" altLang="ja-JP" sz="1600" baseline="0" dirty="0" smtClean="0"/>
                    </a:p>
                    <a:p>
                      <a:r>
                        <a:rPr kumimoji="1" lang="ja-JP" altLang="en-US" sz="1600" b="1" dirty="0" smtClean="0">
                          <a:sym typeface="Wingdings" pitchFamily="2" charset="2"/>
                        </a:rPr>
                        <a:t>☝</a:t>
                      </a:r>
                      <a:r>
                        <a:rPr kumimoji="1" lang="en-US" altLang="ja-JP" sz="1600" dirty="0" smtClean="0"/>
                        <a:t>We need to remove a bias </a:t>
                      </a:r>
                      <a:r>
                        <a:rPr kumimoji="1" lang="en-US" altLang="ja-JP" sz="1600" baseline="0" dirty="0" smtClean="0"/>
                        <a:t>raised by unobserved heterogeneity. </a:t>
                      </a:r>
                      <a:endParaRPr kumimoji="1" lang="ja-JP" altLang="en-US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スライド番号プレースホルダ 14"/>
          <p:cNvSpPr txBox="1">
            <a:spLocks/>
          </p:cNvSpPr>
          <p:nvPr/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7173A528-BC3E-4618-A395-267F1F7A23C8}" type="slidenum">
              <a:rPr lang="ja-JP" altLang="en-US" smtClean="0"/>
              <a:pPr algn="r"/>
              <a:t>7</a:t>
            </a:fld>
            <a:endParaRPr lang="ja-JP" altLang="en-US" dirty="0"/>
          </a:p>
        </p:txBody>
      </p:sp>
      <p:sp>
        <p:nvSpPr>
          <p:cNvPr id="9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ja-JP" sz="3200" dirty="0" smtClean="0">
                <a:solidFill>
                  <a:prstClr val="white"/>
                </a:solidFill>
                <a:latin typeface="Garamond" pitchFamily="18" charset="0"/>
              </a:rPr>
              <a:t>Literature Review 2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8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A162753-3354-4736-BAE9-B6FDF067D8C0}" type="slidenum">
              <a:rPr kumimoji="1" lang="ja-JP" altLang="en-US" sz="1100" smtClean="0">
                <a:latin typeface="Garamond" pitchFamily="18" charset="0"/>
              </a:rPr>
              <a:pPr/>
              <a:t>7</a:t>
            </a:fld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0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3680048" cy="365125"/>
          </a:xfrm>
        </p:spPr>
        <p:txBody>
          <a:bodyPr/>
          <a:lstStyle/>
          <a:p>
            <a:r>
              <a:rPr kumimoji="1" lang="zh-TW" altLang="en-US" sz="1100" dirty="0" smtClean="0">
                <a:latin typeface="Garamond" pitchFamily="18" charset="0"/>
              </a:rPr>
              <a:t>   </a:t>
            </a:r>
            <a:r>
              <a:rPr kumimoji="1" lang="en-US" altLang="ja-JP" sz="1100" dirty="0" smtClean="0">
                <a:latin typeface="Garamond" pitchFamily="18" charset="0"/>
              </a:rPr>
              <a:t>Miki </a:t>
            </a:r>
            <a:r>
              <a:rPr kumimoji="1" lang="en-US" altLang="ja-JP" sz="1100" dirty="0" err="1" smtClean="0">
                <a:latin typeface="Garamond" pitchFamily="18" charset="0"/>
              </a:rPr>
              <a:t>Kohara</a:t>
            </a:r>
            <a:r>
              <a:rPr kumimoji="1" lang="en-US" altLang="ja-JP" sz="1100" dirty="0" smtClean="0">
                <a:latin typeface="Garamond" pitchFamily="18" charset="0"/>
              </a:rPr>
              <a:t> and </a:t>
            </a:r>
            <a:r>
              <a:rPr kumimoji="1" lang="en-US" altLang="zh-TW" sz="1100" dirty="0" err="1" smtClean="0">
                <a:latin typeface="Garamond" pitchFamily="18" charset="0"/>
              </a:rPr>
              <a:t>SunYoun</a:t>
            </a:r>
            <a:r>
              <a:rPr kumimoji="1" lang="en-US" altLang="zh-TW" sz="1100" dirty="0" smtClean="0">
                <a:latin typeface="Garamond" pitchFamily="18" charset="0"/>
              </a:rPr>
              <a:t> Lee;  Osaka University</a:t>
            </a:r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2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kumimoji="1" lang="en-US" altLang="ja-JP" sz="1100" dirty="0" smtClean="0">
                <a:latin typeface="Garamond" pitchFamily="18" charset="0"/>
              </a:rPr>
              <a:t>2013/3/3</a:t>
            </a:r>
            <a:endParaRPr kumimoji="1" lang="ja-JP" altLang="en-US" sz="11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18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/>
          <p:cNvSpPr txBox="1"/>
          <p:nvPr/>
        </p:nvSpPr>
        <p:spPr>
          <a:xfrm>
            <a:off x="72570" y="5099443"/>
            <a:ext cx="3131840" cy="784830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500" dirty="0" smtClean="0"/>
          </a:p>
          <a:p>
            <a:r>
              <a:rPr lang="en-US" altLang="ja-JP" sz="1500" dirty="0" smtClean="0"/>
              <a:t>-Estimations with categorical data or </a:t>
            </a:r>
            <a:r>
              <a:rPr lang="en-US" altLang="ja-JP" sz="1500" dirty="0" err="1" smtClean="0"/>
              <a:t>quantile</a:t>
            </a:r>
            <a:r>
              <a:rPr lang="en-US" altLang="ja-JP" sz="1500" dirty="0" smtClean="0"/>
              <a:t> regression can be insufficient.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" y="656719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en-US" altLang="ja-JP" sz="1800" dirty="0" smtClean="0"/>
              <a:t>Two difficulties in the estimation </a:t>
            </a:r>
            <a:endParaRPr kumimoji="1" lang="ja-JP" altLang="en-US" sz="1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419872" y="2960975"/>
            <a:ext cx="2448272" cy="646331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Mother’s employment at age 3</a:t>
            </a:r>
            <a:endParaRPr kumimoji="1" lang="ja-JP" altLang="en-US" sz="16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90507" y="1412275"/>
            <a:ext cx="2448272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Educational Outcomes at 18 years old</a:t>
            </a:r>
            <a:endParaRPr kumimoji="1" lang="ja-JP" altLang="en-US" dirty="0"/>
          </a:p>
        </p:txBody>
      </p:sp>
      <p:sp>
        <p:nvSpPr>
          <p:cNvPr id="18" name="上矢印 17"/>
          <p:cNvSpPr/>
          <p:nvPr/>
        </p:nvSpPr>
        <p:spPr>
          <a:xfrm>
            <a:off x="3491880" y="3648519"/>
            <a:ext cx="159641" cy="2150948"/>
          </a:xfrm>
          <a:prstGeom prst="upArrow">
            <a:avLst/>
          </a:prstGeom>
          <a:noFill/>
          <a:ln w="254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上矢印 19"/>
          <p:cNvSpPr/>
          <p:nvPr/>
        </p:nvSpPr>
        <p:spPr>
          <a:xfrm>
            <a:off x="4380505" y="2052804"/>
            <a:ext cx="268276" cy="894067"/>
          </a:xfrm>
          <a:prstGeom prst="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95936" y="3939163"/>
            <a:ext cx="2304256" cy="1569660"/>
          </a:xfrm>
          <a:prstGeom prst="rect">
            <a:avLst/>
          </a:prstGeom>
          <a:noFill/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Garamond" pitchFamily="18" charset="0"/>
              </a:rPr>
              <a:t>Environmental effect or peer effect of female labor supply at that time, but not to affect child’s educational outcome later at age of 18</a:t>
            </a:r>
          </a:p>
        </p:txBody>
      </p:sp>
      <p:grpSp>
        <p:nvGrpSpPr>
          <p:cNvPr id="22" name="グループ化 21"/>
          <p:cNvGrpSpPr/>
          <p:nvPr/>
        </p:nvGrpSpPr>
        <p:grpSpPr>
          <a:xfrm>
            <a:off x="162326" y="3051293"/>
            <a:ext cx="3096344" cy="2217427"/>
            <a:chOff x="-2525118" y="2809675"/>
            <a:chExt cx="3096344" cy="2026196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-2453110" y="2924944"/>
              <a:ext cx="2808312" cy="584775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 smtClean="0">
                  <a:latin typeface="Garamond" pitchFamily="18" charset="0"/>
                </a:rPr>
                <a:t>Mother’s unobserved ability</a:t>
              </a:r>
            </a:p>
            <a:p>
              <a:r>
                <a:rPr kumimoji="1" lang="ja-JP" altLang="en-US" sz="1600" dirty="0" smtClean="0">
                  <a:latin typeface="Garamond" pitchFamily="18" charset="0"/>
                </a:rPr>
                <a:t>＋／－　</a:t>
              </a:r>
              <a:r>
                <a:rPr kumimoji="1" lang="en-US" altLang="ja-JP" sz="1600" dirty="0" smtClean="0">
                  <a:latin typeface="Garamond" pitchFamily="18" charset="0"/>
                </a:rPr>
                <a:t>Over/Under estimate</a:t>
              </a:r>
              <a:endParaRPr kumimoji="1" lang="ja-JP" altLang="en-US" sz="1600" dirty="0">
                <a:latin typeface="Garamond" pitchFamily="18" charset="0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-2453110" y="3717032"/>
              <a:ext cx="2808312" cy="830997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prstDash val="solid"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600" dirty="0" smtClean="0">
                  <a:latin typeface="Garamond" pitchFamily="18" charset="0"/>
                </a:rPr>
                <a:t>Mother’s preference for child’s education</a:t>
              </a:r>
            </a:p>
            <a:p>
              <a:r>
                <a:rPr lang="ja-JP" altLang="en-US" sz="1600" dirty="0" smtClean="0">
                  <a:latin typeface="Garamond" pitchFamily="18" charset="0"/>
                </a:rPr>
                <a:t>－／＋　</a:t>
              </a:r>
              <a:r>
                <a:rPr lang="en-US" altLang="ja-JP" sz="1600" dirty="0" smtClean="0">
                  <a:latin typeface="Garamond" pitchFamily="18" charset="0"/>
                </a:rPr>
                <a:t>Under/Over estimate</a:t>
              </a:r>
              <a:endParaRPr kumimoji="1" lang="ja-JP" altLang="en-US" sz="1600" dirty="0">
                <a:latin typeface="Garamond" pitchFamily="18" charset="0"/>
              </a:endParaRP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-2525118" y="2809675"/>
              <a:ext cx="3096344" cy="1728192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latin typeface="Garamond" pitchFamily="18" charset="0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-2336505" y="4526514"/>
              <a:ext cx="2575102" cy="309357"/>
            </a:xfrm>
            <a:prstGeom prst="rect">
              <a:avLst/>
            </a:prstGeom>
            <a:ln w="952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600" dirty="0" smtClean="0">
                  <a:latin typeface="Garamond" pitchFamily="18" charset="0"/>
                </a:rPr>
                <a:t>(1) Problem of </a:t>
              </a:r>
              <a:r>
                <a:rPr kumimoji="1" lang="en-US" altLang="ja-JP" sz="1600" dirty="0" err="1" smtClean="0">
                  <a:latin typeface="Garamond" pitchFamily="18" charset="0"/>
                </a:rPr>
                <a:t>E</a:t>
              </a:r>
              <a:r>
                <a:rPr lang="en-US" altLang="ja-JP" sz="1600" dirty="0" err="1" smtClean="0">
                  <a:latin typeface="Garamond" pitchFamily="18" charset="0"/>
                </a:rPr>
                <a:t>ndogeneity</a:t>
              </a:r>
              <a:r>
                <a:rPr lang="en-US" altLang="ja-JP" sz="1600" dirty="0" smtClean="0">
                  <a:latin typeface="Garamond" pitchFamily="18" charset="0"/>
                </a:rPr>
                <a:t> </a:t>
              </a:r>
              <a:endParaRPr kumimoji="1" lang="ja-JP" altLang="en-US" sz="1600" dirty="0">
                <a:latin typeface="Garamond" pitchFamily="18" charset="0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5872917" y="1350720"/>
            <a:ext cx="3131840" cy="954107"/>
            <a:chOff x="6012160" y="667435"/>
            <a:chExt cx="3131840" cy="954107"/>
          </a:xfrm>
        </p:grpSpPr>
        <p:sp>
          <p:nvSpPr>
            <p:cNvPr id="21" name="テキスト ボックス 20"/>
            <p:cNvSpPr txBox="1"/>
            <p:nvPr/>
          </p:nvSpPr>
          <p:spPr>
            <a:xfrm>
              <a:off x="6012160" y="836712"/>
              <a:ext cx="3131840" cy="784830"/>
            </a:xfrm>
            <a:prstGeom prst="rect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endParaRPr lang="en-US" altLang="ja-JP" sz="1500" dirty="0" smtClean="0"/>
            </a:p>
            <a:p>
              <a:r>
                <a:rPr lang="en-US" altLang="ja-JP" sz="1500" dirty="0" smtClean="0"/>
                <a:t>-Linear estimation with endogenous variables can be biased.</a:t>
              </a: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6290529" y="667435"/>
              <a:ext cx="2575102" cy="338554"/>
            </a:xfrm>
            <a:prstGeom prst="rect">
              <a:avLst/>
            </a:prstGeom>
            <a:ln w="952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kumimoji="1" lang="en-US" altLang="ja-JP" sz="1600" dirty="0" smtClean="0">
                  <a:latin typeface="Garamond" pitchFamily="18" charset="0"/>
                </a:rPr>
                <a:t>(2) Heterogeneous Effects</a:t>
              </a:r>
              <a:endParaRPr kumimoji="1" lang="ja-JP" altLang="en-US" sz="1600" dirty="0">
                <a:latin typeface="Garamond" pitchFamily="18" charset="0"/>
              </a:endParaRPr>
            </a:p>
          </p:txBody>
        </p:sp>
      </p:grpSp>
      <p:sp>
        <p:nvSpPr>
          <p:cNvPr id="38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ja-JP" sz="3200" dirty="0" smtClean="0">
                <a:solidFill>
                  <a:prstClr val="white"/>
                </a:solidFill>
                <a:latin typeface="Garamond" pitchFamily="18" charset="0"/>
              </a:rPr>
              <a:t>Empirical Framework 1 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30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A162753-3354-4736-BAE9-B6FDF067D8C0}" type="slidenum">
              <a:rPr kumimoji="1" lang="ja-JP" altLang="en-US" sz="1100" smtClean="0">
                <a:latin typeface="Garamond" pitchFamily="18" charset="0"/>
              </a:rPr>
              <a:pPr/>
              <a:t>8</a:t>
            </a:fld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35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kumimoji="1" lang="en-US" altLang="ja-JP" sz="1100" dirty="0" smtClean="0">
                <a:latin typeface="Garamond" pitchFamily="18" charset="0"/>
              </a:rPr>
              <a:t>2013/3/3</a:t>
            </a:r>
            <a:endParaRPr kumimoji="1" lang="ja-JP" altLang="en-US" sz="1100" dirty="0">
              <a:latin typeface="Garamond" pitchFamily="18" charset="0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2987824" y="5660689"/>
            <a:ext cx="2376264" cy="1074300"/>
            <a:chOff x="3779912" y="3284984"/>
            <a:chExt cx="2376264" cy="1074300"/>
          </a:xfrm>
        </p:grpSpPr>
        <p:sp>
          <p:nvSpPr>
            <p:cNvPr id="12" name="円/楕円 11"/>
            <p:cNvSpPr/>
            <p:nvPr/>
          </p:nvSpPr>
          <p:spPr>
            <a:xfrm>
              <a:off x="3779912" y="3284984"/>
              <a:ext cx="2376264" cy="10743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4037347" y="3545135"/>
              <a:ext cx="1708866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500" dirty="0" smtClean="0"/>
                <a:t>Female Labor Force</a:t>
              </a:r>
            </a:p>
            <a:p>
              <a:r>
                <a:rPr kumimoji="1" lang="en-US" altLang="ja-JP" sz="1500" dirty="0" smtClean="0"/>
                <a:t>Participation Rates</a:t>
              </a:r>
              <a:endParaRPr kumimoji="1" lang="ja-JP" altLang="en-US" sz="1500" dirty="0"/>
            </a:p>
          </p:txBody>
        </p:sp>
      </p:grpSp>
      <p:sp>
        <p:nvSpPr>
          <p:cNvPr id="28" name="テキスト ボックス 27"/>
          <p:cNvSpPr txBox="1"/>
          <p:nvPr/>
        </p:nvSpPr>
        <p:spPr>
          <a:xfrm>
            <a:off x="6700501" y="2414678"/>
            <a:ext cx="2304256" cy="584775"/>
          </a:xfrm>
          <a:prstGeom prst="rect">
            <a:avLst/>
          </a:prstGeom>
          <a:noFill/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Garamond" pitchFamily="18" charset="0"/>
              </a:rPr>
              <a:t>Estimation for different thresholds</a:t>
            </a:r>
            <a:endParaRPr lang="en-US" altLang="ja-JP" sz="16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82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4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/>
          <p:cNvSpPr txBox="1"/>
          <p:nvPr/>
        </p:nvSpPr>
        <p:spPr>
          <a:xfrm>
            <a:off x="24562" y="1117165"/>
            <a:ext cx="9011933" cy="2800767"/>
          </a:xfrm>
          <a:prstGeom prst="rect">
            <a:avLst/>
          </a:prstGeom>
          <a:ln w="9525"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sz="1400" i="1" dirty="0" smtClean="0">
              <a:latin typeface="Garamond" pitchFamily="18" charset="0"/>
            </a:endParaRPr>
          </a:p>
          <a:p>
            <a:endParaRPr lang="en-US" altLang="ja-JP" sz="1400" i="1" dirty="0">
              <a:latin typeface="Garamond" pitchFamily="18" charset="0"/>
            </a:endParaRPr>
          </a:p>
          <a:p>
            <a:endParaRPr lang="en-US" altLang="ja-JP" sz="1400" i="1" dirty="0" smtClean="0">
              <a:latin typeface="Garamond" pitchFamily="18" charset="0"/>
            </a:endParaRPr>
          </a:p>
          <a:p>
            <a:endParaRPr lang="en-US" altLang="ja-JP" sz="1400" i="1" dirty="0">
              <a:latin typeface="Garamond" pitchFamily="18" charset="0"/>
            </a:endParaRPr>
          </a:p>
          <a:p>
            <a:endParaRPr lang="en-US" altLang="ja-JP" sz="1400" i="1" dirty="0" smtClean="0">
              <a:latin typeface="Garamond" pitchFamily="18" charset="0"/>
            </a:endParaRPr>
          </a:p>
          <a:p>
            <a:endParaRPr lang="en-US" altLang="ja-JP" sz="1400" i="1" dirty="0">
              <a:latin typeface="Garamond" pitchFamily="18" charset="0"/>
            </a:endParaRPr>
          </a:p>
          <a:p>
            <a:endParaRPr lang="en-US" altLang="ja-JP" sz="1400" i="1" dirty="0" smtClean="0">
              <a:latin typeface="Garamond" pitchFamily="18" charset="0"/>
            </a:endParaRPr>
          </a:p>
          <a:p>
            <a:endParaRPr lang="en-US" altLang="ja-JP" sz="1400" i="1" dirty="0" smtClean="0">
              <a:latin typeface="Garamond" pitchFamily="18" charset="0"/>
            </a:endParaRPr>
          </a:p>
          <a:p>
            <a:endParaRPr lang="en-US" altLang="ja-JP" sz="1400" i="1" dirty="0">
              <a:latin typeface="Garamond" pitchFamily="18" charset="0"/>
            </a:endParaRPr>
          </a:p>
          <a:p>
            <a:endParaRPr lang="en-US" altLang="ja-JP" sz="1400" i="1" dirty="0" smtClean="0">
              <a:latin typeface="Garamond" pitchFamily="18" charset="0"/>
            </a:endParaRPr>
          </a:p>
          <a:p>
            <a:r>
              <a:rPr lang="en-US" altLang="ja-JP" i="1" dirty="0" smtClean="0">
                <a:latin typeface="Garamond" pitchFamily="18" charset="0"/>
              </a:rPr>
              <a:t>Ti</a:t>
            </a:r>
            <a:r>
              <a:rPr lang="en-US" altLang="ja-JP" dirty="0" smtClean="0">
                <a:latin typeface="Garamond" pitchFamily="18" charset="0"/>
              </a:rPr>
              <a:t> </a:t>
            </a:r>
            <a:r>
              <a:rPr lang="en-US" altLang="ja-JP" dirty="0">
                <a:latin typeface="Garamond" pitchFamily="18" charset="0"/>
              </a:rPr>
              <a:t>is a dummy variable indicating 1 if a child’s test score is </a:t>
            </a:r>
            <a:r>
              <a:rPr lang="en-US" altLang="ja-JP" dirty="0" smtClean="0">
                <a:latin typeface="Garamond" pitchFamily="18" charset="0"/>
              </a:rPr>
              <a:t>in a “higher” group </a:t>
            </a:r>
          </a:p>
          <a:p>
            <a:r>
              <a:rPr lang="en-US" altLang="ja-JP" i="1" dirty="0" err="1" smtClean="0">
                <a:latin typeface="Garamond" pitchFamily="18" charset="0"/>
              </a:rPr>
              <a:t>Mi</a:t>
            </a:r>
            <a:r>
              <a:rPr lang="en-US" altLang="ja-JP" dirty="0" smtClean="0">
                <a:latin typeface="Garamond" pitchFamily="18" charset="0"/>
              </a:rPr>
              <a:t> </a:t>
            </a:r>
            <a:r>
              <a:rPr lang="en-US" altLang="ja-JP" dirty="0">
                <a:latin typeface="Garamond" pitchFamily="18" charset="0"/>
              </a:rPr>
              <a:t>is a dummy variable indicating 1 if his or her mother was </a:t>
            </a:r>
            <a:r>
              <a:rPr lang="en-US" altLang="ja-JP" dirty="0" smtClean="0">
                <a:latin typeface="Garamond" pitchFamily="18" charset="0"/>
              </a:rPr>
              <a:t>working </a:t>
            </a:r>
          </a:p>
        </p:txBody>
      </p:sp>
      <p:sp>
        <p:nvSpPr>
          <p:cNvPr id="29" name="Rectangle 7"/>
          <p:cNvSpPr/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lvl="0">
              <a:defRPr/>
            </a:pPr>
            <a:r>
              <a:rPr lang="en-US" altLang="ja-JP" sz="3200" dirty="0" smtClean="0">
                <a:solidFill>
                  <a:prstClr val="white"/>
                </a:solidFill>
                <a:latin typeface="Garamond" pitchFamily="18" charset="0"/>
              </a:rPr>
              <a:t>Empirical Framework 2  </a:t>
            </a:r>
            <a:endParaRPr lang="ja-JP" altLang="en-US" sz="3200" dirty="0">
              <a:solidFill>
                <a:prstClr val="black"/>
              </a:solidFill>
              <a:latin typeface="Garamond" pitchFamily="18" charset="0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31260" y="4597458"/>
            <a:ext cx="8505558" cy="36933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n"/>
            </a:pPr>
            <a:r>
              <a:rPr kumimoji="1" lang="en-US" altLang="ja-JP" i="1" dirty="0" smtClean="0">
                <a:latin typeface="Garamond" pitchFamily="18" charset="0"/>
              </a:rPr>
              <a:t>Data</a:t>
            </a:r>
            <a:r>
              <a:rPr kumimoji="1" lang="ja-JP" altLang="en-US" dirty="0" smtClean="0">
                <a:latin typeface="Garamond" pitchFamily="18" charset="0"/>
              </a:rPr>
              <a:t>：</a:t>
            </a:r>
            <a:r>
              <a:rPr lang="ja-JP" altLang="ja-JP" dirty="0" smtClean="0">
                <a:latin typeface="Garamond" pitchFamily="18" charset="0"/>
              </a:rPr>
              <a:t>Korean </a:t>
            </a:r>
            <a:r>
              <a:rPr lang="ja-JP" altLang="ja-JP" dirty="0">
                <a:latin typeface="Garamond" pitchFamily="18" charset="0"/>
              </a:rPr>
              <a:t>Labor &amp; Income Panel Study</a:t>
            </a:r>
            <a:r>
              <a:rPr lang="ja-JP" altLang="en-US" dirty="0" smtClean="0">
                <a:latin typeface="Garamond" pitchFamily="18" charset="0"/>
              </a:rPr>
              <a:t>（</a:t>
            </a:r>
            <a:r>
              <a:rPr lang="en-US" altLang="ja-JP" dirty="0" smtClean="0">
                <a:latin typeface="Garamond" pitchFamily="18" charset="0"/>
              </a:rPr>
              <a:t>KLIPS)</a:t>
            </a:r>
            <a:endParaRPr kumimoji="1" lang="ja-JP" altLang="en-US" dirty="0">
              <a:latin typeface="Garamond" pitchFamily="18" charset="0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51520" y="4077072"/>
            <a:ext cx="8482231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n"/>
            </a:pPr>
            <a:r>
              <a:rPr kumimoji="1" lang="en-US" altLang="ja-JP" i="1" dirty="0" smtClean="0">
                <a:latin typeface="Garamond" pitchFamily="18" charset="0"/>
              </a:rPr>
              <a:t>Method</a:t>
            </a:r>
            <a:r>
              <a:rPr kumimoji="1" lang="en-US" altLang="ja-JP" dirty="0" smtClean="0">
                <a:latin typeface="Garamond" pitchFamily="18" charset="0"/>
              </a:rPr>
              <a:t>: </a:t>
            </a:r>
            <a:r>
              <a:rPr lang="en-US" altLang="ja-JP" dirty="0" err="1">
                <a:latin typeface="Garamond" pitchFamily="18" charset="0"/>
              </a:rPr>
              <a:t>Probit</a:t>
            </a:r>
            <a:r>
              <a:rPr lang="en-US" altLang="ja-JP" dirty="0">
                <a:latin typeface="Garamond" pitchFamily="18" charset="0"/>
              </a:rPr>
              <a:t> Model with Endogenous </a:t>
            </a:r>
            <a:r>
              <a:rPr lang="en-US" altLang="ja-JP" dirty="0" smtClean="0">
                <a:latin typeface="Garamond" pitchFamily="18" charset="0"/>
              </a:rPr>
              <a:t>Treatment	</a:t>
            </a:r>
            <a:endParaRPr kumimoji="1" lang="ja-JP" altLang="en-US" dirty="0">
              <a:latin typeface="Garamond" pitchFamily="18" charset="0"/>
            </a:endParaRPr>
          </a:p>
        </p:txBody>
      </p:sp>
      <p:sp>
        <p:nvSpPr>
          <p:cNvPr id="34" name="タイトル 1"/>
          <p:cNvSpPr>
            <a:spLocks noGrp="1"/>
          </p:cNvSpPr>
          <p:nvPr>
            <p:ph type="title"/>
          </p:nvPr>
        </p:nvSpPr>
        <p:spPr>
          <a:xfrm>
            <a:off x="61156" y="656719"/>
            <a:ext cx="8229600" cy="612041"/>
          </a:xfrm>
        </p:spPr>
        <p:txBody>
          <a:bodyPr>
            <a:normAutofit/>
          </a:bodyPr>
          <a:lstStyle/>
          <a:p>
            <a:pPr algn="l"/>
            <a:r>
              <a:rPr lang="en-US" altLang="ja-JP" sz="1800" dirty="0" smtClean="0"/>
              <a:t>Non-linear simultaneous decisions  </a:t>
            </a:r>
            <a:endParaRPr kumimoji="1" lang="ja-JP" altLang="en-US" sz="18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4776" y="5157192"/>
            <a:ext cx="9011933" cy="923330"/>
          </a:xfrm>
          <a:prstGeom prst="rect">
            <a:avLst/>
          </a:prstGeom>
          <a:ln w="9525"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dirty="0" smtClean="0">
                <a:latin typeface="Garamond" pitchFamily="18" charset="0"/>
              </a:rPr>
              <a:t>Note.</a:t>
            </a:r>
          </a:p>
          <a:p>
            <a:r>
              <a:rPr lang="en-US" altLang="ja-JP" dirty="0" smtClean="0">
                <a:latin typeface="Garamond" pitchFamily="18" charset="0"/>
              </a:rPr>
              <a:t>Heterogeneous effect of maternal employment on child’s test score: the effect could be different among the levels of test-scores. </a:t>
            </a:r>
            <a:r>
              <a:rPr lang="en-US" altLang="ja-JP" dirty="0" smtClean="0">
                <a:latin typeface="Garamond" pitchFamily="18" charset="0"/>
                <a:sym typeface="Wingdings" pitchFamily="2" charset="2"/>
              </a:rPr>
              <a:t> Conduct the estimation, changing the threshold! </a:t>
            </a:r>
            <a:endParaRPr lang="en-US" altLang="ja-JP" dirty="0" smtClean="0">
              <a:latin typeface="Garamond" pitchFamily="18" charset="0"/>
            </a:endParaRPr>
          </a:p>
        </p:txBody>
      </p:sp>
      <p:sp>
        <p:nvSpPr>
          <p:cNvPr id="12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DA162753-3354-4736-BAE9-B6FDF067D8C0}" type="slidenum">
              <a:rPr kumimoji="1" lang="ja-JP" altLang="en-US" sz="1100" smtClean="0">
                <a:latin typeface="Garamond" pitchFamily="18" charset="0"/>
              </a:rPr>
              <a:pPr/>
              <a:t>9</a:t>
            </a:fld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3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39752" y="6356350"/>
            <a:ext cx="3680048" cy="365125"/>
          </a:xfrm>
        </p:spPr>
        <p:txBody>
          <a:bodyPr/>
          <a:lstStyle/>
          <a:p>
            <a:r>
              <a:rPr kumimoji="1" lang="zh-TW" altLang="en-US" sz="1100" dirty="0" smtClean="0">
                <a:latin typeface="Garamond" pitchFamily="18" charset="0"/>
              </a:rPr>
              <a:t>   </a:t>
            </a:r>
            <a:r>
              <a:rPr kumimoji="1" lang="en-US" altLang="ja-JP" sz="1100" dirty="0" smtClean="0">
                <a:latin typeface="Garamond" pitchFamily="18" charset="0"/>
              </a:rPr>
              <a:t>Miki </a:t>
            </a:r>
            <a:r>
              <a:rPr kumimoji="1" lang="en-US" altLang="ja-JP" sz="1100" dirty="0" err="1" smtClean="0">
                <a:latin typeface="Garamond" pitchFamily="18" charset="0"/>
              </a:rPr>
              <a:t>Kohara</a:t>
            </a:r>
            <a:r>
              <a:rPr kumimoji="1" lang="en-US" altLang="ja-JP" sz="1100" dirty="0" smtClean="0">
                <a:latin typeface="Garamond" pitchFamily="18" charset="0"/>
              </a:rPr>
              <a:t> and </a:t>
            </a:r>
            <a:r>
              <a:rPr kumimoji="1" lang="en-US" altLang="zh-TW" sz="1100" dirty="0" err="1" smtClean="0">
                <a:latin typeface="Garamond" pitchFamily="18" charset="0"/>
              </a:rPr>
              <a:t>SunYoun</a:t>
            </a:r>
            <a:r>
              <a:rPr kumimoji="1" lang="en-US" altLang="zh-TW" sz="1100" dirty="0" smtClean="0">
                <a:latin typeface="Garamond" pitchFamily="18" charset="0"/>
              </a:rPr>
              <a:t> Lee;  Osaka University</a:t>
            </a:r>
            <a:endParaRPr kumimoji="1" lang="ja-JP" altLang="en-US" sz="1100" dirty="0">
              <a:latin typeface="Garamond" pitchFamily="18" charset="0"/>
            </a:endParaRPr>
          </a:p>
        </p:txBody>
      </p:sp>
      <p:sp>
        <p:nvSpPr>
          <p:cNvPr id="14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kumimoji="1" lang="en-US" altLang="ja-JP" sz="1100" dirty="0" smtClean="0">
                <a:latin typeface="Garamond" pitchFamily="18" charset="0"/>
              </a:rPr>
              <a:t>2013/3/3</a:t>
            </a:r>
            <a:endParaRPr kumimoji="1" lang="ja-JP" altLang="en-US" sz="1100" dirty="0">
              <a:latin typeface="Garamond" pitchFamily="18" charset="0"/>
            </a:endParaRPr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839888"/>
              </p:ext>
            </p:extLst>
          </p:nvPr>
        </p:nvGraphicFramePr>
        <p:xfrm>
          <a:off x="179388" y="1196975"/>
          <a:ext cx="2698750" cy="202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数式" r:id="rId3" imgW="1727200" imgH="1257300" progId="Equation.3">
                  <p:embed/>
                </p:oleObj>
              </mc:Choice>
              <mc:Fallback>
                <p:oleObj name="数式" r:id="rId3" imgW="1727200" imgH="1257300" progId="Equation.3">
                  <p:embed/>
                  <p:pic>
                    <p:nvPicPr>
                      <p:cNvPr id="0" name="オブジェクト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196975"/>
                        <a:ext cx="2698750" cy="202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483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</TotalTime>
  <Words>2156</Words>
  <Application>Microsoft Office PowerPoint</Application>
  <PresentationFormat>画面に合わせる (4:3)</PresentationFormat>
  <Paragraphs>352</Paragraphs>
  <Slides>27</Slides>
  <Notes>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29" baseType="lpstr">
      <vt:lpstr>Office ​​テーマ</vt:lpstr>
      <vt:lpstr>数式</vt:lpstr>
      <vt:lpstr>PowerPoint プレゼンテーション</vt:lpstr>
      <vt:lpstr>PowerPoint プレゼンテーション</vt:lpstr>
      <vt:lpstr>PowerPoint プレゼンテーション</vt:lpstr>
      <vt:lpstr>Labor Force Participation of Women (LPR)</vt:lpstr>
      <vt:lpstr>LPR of married women</vt:lpstr>
      <vt:lpstr>PowerPoint プレゼンテーション</vt:lpstr>
      <vt:lpstr>PowerPoint プレゼンテーション</vt:lpstr>
      <vt:lpstr>Two difficulties in the estimation </vt:lpstr>
      <vt:lpstr>Non-linear simultaneous decisions  </vt:lpstr>
      <vt:lpstr>Non-linear effect of maternal employment on child’s test score</vt:lpstr>
      <vt:lpstr>PowerPoint プレゼンテーション</vt:lpstr>
      <vt:lpstr>Important variables: (1) Educational Outcomes at age 18</vt:lpstr>
      <vt:lpstr>KLIPS answer sheet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Soichiro</dc:creator>
  <cp:lastModifiedBy>Kohara</cp:lastModifiedBy>
  <cp:revision>68</cp:revision>
  <cp:lastPrinted>2013-03-01T05:45:17Z</cp:lastPrinted>
  <dcterms:created xsi:type="dcterms:W3CDTF">2013-02-27T14:19:17Z</dcterms:created>
  <dcterms:modified xsi:type="dcterms:W3CDTF">2013-03-03T00:34:03Z</dcterms:modified>
</cp:coreProperties>
</file>