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59" r:id="rId4"/>
    <p:sldId id="264" r:id="rId5"/>
    <p:sldId id="261" r:id="rId6"/>
    <p:sldId id="262" r:id="rId7"/>
    <p:sldId id="265" r:id="rId8"/>
    <p:sldId id="266" r:id="rId9"/>
    <p:sldId id="267" r:id="rId10"/>
    <p:sldId id="268" r:id="rId11"/>
    <p:sldId id="269" r:id="rId12"/>
    <p:sldId id="270" r:id="rId13"/>
    <p:sldId id="271" r:id="rId14"/>
    <p:sldId id="291" r:id="rId15"/>
    <p:sldId id="282" r:id="rId16"/>
    <p:sldId id="272" r:id="rId17"/>
    <p:sldId id="273" r:id="rId18"/>
    <p:sldId id="274" r:id="rId19"/>
    <p:sldId id="275" r:id="rId20"/>
    <p:sldId id="276" r:id="rId21"/>
    <p:sldId id="277" r:id="rId22"/>
    <p:sldId id="278" r:id="rId23"/>
    <p:sldId id="289" r:id="rId24"/>
    <p:sldId id="285" r:id="rId25"/>
    <p:sldId id="286" r:id="rId26"/>
    <p:sldId id="279"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74" d="100"/>
          <a:sy n="174" d="100"/>
        </p:scale>
        <p:origin x="-165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2013/2/24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2013/2/24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2013/2/24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2013/2/24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2013/2/24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2013/2/24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2013/2/24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2013/2/24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990656" cy="1470025"/>
          </a:xfrm>
        </p:spPr>
        <p:txBody>
          <a:bodyPr>
            <a:normAutofit/>
          </a:bodyPr>
          <a:lstStyle/>
          <a:p>
            <a:r>
              <a:rPr lang="en-US" altLang="ja-JP" sz="4000" b="1" cap="small" dirty="0" smtClean="0"/>
              <a:t>Fewer </a:t>
            </a:r>
            <a:r>
              <a:rPr lang="en-US" altLang="ja-JP" sz="4000" b="1" cap="small" dirty="0"/>
              <a:t>School-days, More Inequality</a:t>
            </a:r>
            <a:endParaRPr kumimoji="1" lang="ja-JP" altLang="en-US" sz="4000" dirty="0"/>
          </a:p>
        </p:txBody>
      </p:sp>
      <p:sp>
        <p:nvSpPr>
          <p:cNvPr id="3" name="サブタイトル 2"/>
          <p:cNvSpPr>
            <a:spLocks noGrp="1"/>
          </p:cNvSpPr>
          <p:nvPr>
            <p:ph type="subTitle" idx="1"/>
          </p:nvPr>
        </p:nvSpPr>
        <p:spPr/>
        <p:txBody>
          <a:bodyPr>
            <a:normAutofit fontScale="55000" lnSpcReduction="20000"/>
          </a:bodyPr>
          <a:lstStyle/>
          <a:p>
            <a:r>
              <a:rPr lang="en-US" altLang="ja-JP" dirty="0" err="1" smtClean="0"/>
              <a:t>Daiji</a:t>
            </a:r>
            <a:r>
              <a:rPr lang="en-US" altLang="ja-JP" dirty="0" smtClean="0"/>
              <a:t> Kawaguchi</a:t>
            </a:r>
            <a:endParaRPr lang="ja-JP" altLang="ja-JP" dirty="0" smtClean="0"/>
          </a:p>
          <a:p>
            <a:r>
              <a:rPr lang="en-US" altLang="ja-JP" i="1" dirty="0" err="1" smtClean="0"/>
              <a:t>Hitotsubashi</a:t>
            </a:r>
            <a:r>
              <a:rPr lang="en-US" altLang="ja-JP" i="1" dirty="0" smtClean="0"/>
              <a:t> University, RIETI, TCER, and IZA</a:t>
            </a:r>
            <a:endParaRPr lang="ja-JP" altLang="ja-JP" dirty="0" smtClean="0"/>
          </a:p>
          <a:p>
            <a:r>
              <a:rPr lang="en-US" altLang="ja-JP" dirty="0" smtClean="0"/>
              <a:t>Workshop on Intergenerational </a:t>
            </a:r>
            <a:r>
              <a:rPr lang="en-US" altLang="ja-JP" dirty="0"/>
              <a:t>Transfers and other Intergenerational </a:t>
            </a:r>
            <a:r>
              <a:rPr lang="en-US" altLang="ja-JP" dirty="0" smtClean="0"/>
              <a:t>Issues</a:t>
            </a:r>
          </a:p>
          <a:p>
            <a:r>
              <a:rPr kumimoji="1" lang="en-US" altLang="ja-JP" dirty="0" smtClean="0"/>
              <a:t>@Keio University</a:t>
            </a:r>
          </a:p>
          <a:p>
            <a:r>
              <a:rPr lang="en-US" altLang="ja-JP" dirty="0" smtClean="0"/>
              <a:t>March 3, 2013</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9392"/>
            <a:ext cx="8229600" cy="720080"/>
          </a:xfrm>
        </p:spPr>
        <p:txBody>
          <a:bodyPr>
            <a:normAutofit fontScale="90000"/>
          </a:bodyPr>
          <a:lstStyle/>
          <a:p>
            <a:r>
              <a:rPr kumimoji="1" lang="en-US" altLang="ja-JP" dirty="0" smtClean="0"/>
              <a:t>Sample Characteristics of 9</a:t>
            </a:r>
            <a:r>
              <a:rPr kumimoji="1" lang="en-US" altLang="ja-JP" baseline="30000" dirty="0" smtClean="0"/>
              <a:t>th</a:t>
            </a:r>
            <a:r>
              <a:rPr kumimoji="1" lang="en-US" altLang="ja-JP" dirty="0" smtClean="0"/>
              <a:t> Graders</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804054418"/>
              </p:ext>
            </p:extLst>
          </p:nvPr>
        </p:nvGraphicFramePr>
        <p:xfrm>
          <a:off x="467544" y="518160"/>
          <a:ext cx="8136903" cy="6339840"/>
        </p:xfrm>
        <a:graphic>
          <a:graphicData uri="http://schemas.openxmlformats.org/drawingml/2006/table">
            <a:tbl>
              <a:tblPr firstRow="1" firstCol="1" bandRow="1">
                <a:tableStyleId>{5C22544A-7EE6-4342-B048-85BDC9FD1C3A}</a:tableStyleId>
              </a:tblPr>
              <a:tblGrid>
                <a:gridCol w="4119939"/>
                <a:gridCol w="1338673"/>
                <a:gridCol w="1338673"/>
                <a:gridCol w="1339618"/>
              </a:tblGrid>
              <a:tr h="213254">
                <a:tc>
                  <a:txBody>
                    <a:bodyPr/>
                    <a:lstStyle/>
                    <a:p>
                      <a:pPr algn="just">
                        <a:spcAft>
                          <a:spcPts val="0"/>
                        </a:spcAft>
                      </a:pPr>
                      <a:r>
                        <a:rPr lang="en-US" sz="1600" kern="100" dirty="0">
                          <a:effectLst/>
                        </a:rPr>
                        <a:t> </a:t>
                      </a:r>
                      <a:endParaRPr lang="ja-JP" sz="1600" kern="100" dirty="0">
                        <a:effectLst/>
                        <a:latin typeface="Century"/>
                        <a:ea typeface="ＭＳ 明朝"/>
                        <a:cs typeface="Times New Roman"/>
                      </a:endParaRPr>
                    </a:p>
                  </a:txBody>
                  <a:tcPr marL="68580" marR="68580" marT="0" marB="0"/>
                </a:tc>
                <a:tc>
                  <a:txBody>
                    <a:bodyPr/>
                    <a:lstStyle/>
                    <a:p>
                      <a:pPr algn="r">
                        <a:spcAft>
                          <a:spcPts val="0"/>
                        </a:spcAft>
                      </a:pPr>
                      <a:r>
                        <a:rPr lang="en-US" sz="1600" kern="100">
                          <a:effectLst/>
                        </a:rPr>
                        <a:t>1996</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rPr>
                        <a:t>2001</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rPr>
                        <a:t>2006</a:t>
                      </a:r>
                      <a:endParaRPr lang="ja-JP" sz="1600" kern="100">
                        <a:effectLst/>
                        <a:latin typeface="Century"/>
                        <a:ea typeface="ＭＳ 明朝"/>
                        <a:cs typeface="Times New Roman"/>
                      </a:endParaRPr>
                    </a:p>
                  </a:txBody>
                  <a:tcPr marL="68580" marR="68580" marT="0" marB="0"/>
                </a:tc>
              </a:tr>
              <a:tr h="213254">
                <a:tc>
                  <a:txBody>
                    <a:bodyPr/>
                    <a:lstStyle/>
                    <a:p>
                      <a:pPr algn="just">
                        <a:spcAft>
                          <a:spcPts val="0"/>
                        </a:spcAft>
                      </a:pPr>
                      <a:r>
                        <a:rPr lang="en-US" sz="1600" kern="100" dirty="0">
                          <a:effectLst/>
                        </a:rPr>
                        <a:t>Study (Minutes per Day)</a:t>
                      </a:r>
                      <a:endParaRPr lang="ja-JP" sz="1600" kern="100" dirty="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434</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463</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458</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dirty="0">
                          <a:effectLst/>
                        </a:rPr>
                        <a:t> Weekdays</a:t>
                      </a:r>
                      <a:endParaRPr lang="ja-JP" sz="1600" kern="100" dirty="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517</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540</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556</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dirty="0">
                          <a:effectLst/>
                        </a:rPr>
                        <a:t> Saturday</a:t>
                      </a:r>
                      <a:endParaRPr lang="ja-JP" sz="1600" kern="100" dirty="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297</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366</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242</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 Sunday</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148</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190</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192</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dirty="0">
                          <a:effectLst/>
                        </a:rPr>
                        <a:t>Leisure (Minutes per Day)</a:t>
                      </a:r>
                      <a:endParaRPr lang="ja-JP" sz="1600" kern="100" dirty="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254</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228</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220</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 Weekdays</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196</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174</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156</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dirty="0">
                          <a:effectLst/>
                        </a:rPr>
                        <a:t> Saturday</a:t>
                      </a:r>
                      <a:endParaRPr lang="ja-JP" sz="1600" kern="100" dirty="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371</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310</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374</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 Sunday</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435</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403</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388</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Other activities (Minutes per Day)</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752</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750</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761</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 Weekdays</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728</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726</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728</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 Saturday</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771</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763</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825</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 Sunday</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856</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847</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860</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Girl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49</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50</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50</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Head Education=9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24</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16</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14</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Head Education=12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47</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45</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46</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Head Education=14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5</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8</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10</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Head Education=16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24</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31</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31</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Female Headed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10</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11</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15</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Single Parenthood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14</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13</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20</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Mother's Employment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28</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29</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25</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Annual Income -39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18</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20</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25</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Annual Income 40-59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23</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21</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22</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Annual Income 60-89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33</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32</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32</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Annual Income 90- (%)</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25</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25</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18</a:t>
                      </a:r>
                      <a:endParaRPr lang="ja-JP" sz="1600" kern="100">
                        <a:effectLst/>
                        <a:latin typeface="+mn-lt"/>
                        <a:ea typeface="ＭＳ 明朝"/>
                        <a:cs typeface="Times New Roman"/>
                      </a:endParaRPr>
                    </a:p>
                  </a:txBody>
                  <a:tcPr marL="68580" marR="68580" marT="0" marB="0"/>
                </a:tc>
              </a:tr>
              <a:tr h="213254">
                <a:tc>
                  <a:txBody>
                    <a:bodyPr/>
                    <a:lstStyle/>
                    <a:p>
                      <a:pPr algn="just">
                        <a:spcAft>
                          <a:spcPts val="0"/>
                        </a:spcAft>
                      </a:pPr>
                      <a:r>
                        <a:rPr lang="en-US" sz="1600" kern="100">
                          <a:effectLst/>
                        </a:rPr>
                        <a:t>Observations</a:t>
                      </a:r>
                      <a:endParaRPr lang="ja-JP" sz="1600" kern="100">
                        <a:effectLst/>
                        <a:latin typeface="Century"/>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7,645</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a:effectLst/>
                          <a:latin typeface="+mn-lt"/>
                          <a:ea typeface="ＭＳ 明朝"/>
                          <a:cs typeface="Times New Roman"/>
                        </a:rPr>
                        <a:t>4,852</a:t>
                      </a:r>
                      <a:endParaRPr lang="ja-JP" sz="1600" kern="100">
                        <a:effectLst/>
                        <a:latin typeface="+mn-lt"/>
                        <a:ea typeface="ＭＳ 明朝"/>
                        <a:cs typeface="Times New Roman"/>
                      </a:endParaRPr>
                    </a:p>
                  </a:txBody>
                  <a:tcPr marL="68580" marR="68580" marT="0" marB="0"/>
                </a:tc>
                <a:tc>
                  <a:txBody>
                    <a:bodyPr/>
                    <a:lstStyle/>
                    <a:p>
                      <a:pPr algn="r">
                        <a:spcAft>
                          <a:spcPts val="0"/>
                        </a:spcAft>
                      </a:pPr>
                      <a:r>
                        <a:rPr lang="en-US" sz="1600" kern="100" dirty="0">
                          <a:effectLst/>
                          <a:latin typeface="+mn-lt"/>
                          <a:ea typeface="ＭＳ 明朝"/>
                          <a:cs typeface="Times New Roman"/>
                        </a:rPr>
                        <a:t>4,140</a:t>
                      </a:r>
                      <a:endParaRPr lang="ja-JP" sz="1600" kern="100" dirty="0">
                        <a:effectLst/>
                        <a:latin typeface="+mn-lt"/>
                        <a:ea typeface="ＭＳ 明朝"/>
                        <a:cs typeface="Times New Roman"/>
                      </a:endParaRPr>
                    </a:p>
                  </a:txBody>
                  <a:tcPr marL="68580" marR="68580" marT="0" marB="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143000"/>
          </a:xfrm>
        </p:spPr>
        <p:txBody>
          <a:bodyPr>
            <a:normAutofit/>
          </a:bodyPr>
          <a:lstStyle/>
          <a:p>
            <a:r>
              <a:rPr kumimoji="1" lang="en-US" altLang="ja-JP" dirty="0" smtClean="0"/>
              <a:t>Changes of Study Time, 9</a:t>
            </a:r>
            <a:r>
              <a:rPr kumimoji="1" lang="en-US" altLang="ja-JP" baseline="30000" dirty="0" smtClean="0"/>
              <a:t>th</a:t>
            </a:r>
            <a:r>
              <a:rPr kumimoji="1" lang="en-US" altLang="ja-JP" dirty="0" smtClean="0"/>
              <a:t> Graders</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268759"/>
            <a:ext cx="7163640" cy="52424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smtClean="0"/>
              <a:t>Change of Socioeconomic Gradient of Time Use</a:t>
            </a:r>
            <a:endParaRPr kumimoji="1" lang="ja-JP" altLang="en-US" sz="3600" dirty="0"/>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308405" y="2996952"/>
            <a:ext cx="8496944" cy="1815882"/>
          </a:xfrm>
          <a:prstGeom prst="rect">
            <a:avLst/>
          </a:prstGeom>
          <a:noFill/>
        </p:spPr>
        <p:txBody>
          <a:bodyPr wrap="square" rtlCol="0">
            <a:spAutoFit/>
          </a:bodyPr>
          <a:lstStyle/>
          <a:p>
            <a:r>
              <a:rPr lang="en-US" altLang="ja-JP" sz="2800" i="1" dirty="0" err="1" smtClean="0"/>
              <a:t>x</a:t>
            </a:r>
            <a:r>
              <a:rPr lang="en-US" altLang="ja-JP" sz="1100" i="1" dirty="0" err="1" smtClean="0"/>
              <a:t>it</a:t>
            </a:r>
            <a:r>
              <a:rPr lang="en-US" altLang="ja-JP" sz="2800" dirty="0" smtClean="0"/>
              <a:t>: dummy variables for girl, female-headed household, single parenthood, mother’s employment, and 3 household annual income categories (4-5.99, 6-8.99, 9- million yen).</a:t>
            </a:r>
            <a:endParaRPr kumimoji="1" lang="ja-JP" altLang="en-US" sz="2800" dirty="0"/>
          </a:p>
        </p:txBody>
      </p:sp>
      <mc:AlternateContent xmlns:mc="http://schemas.openxmlformats.org/markup-compatibility/2006" xmlns:a14="http://schemas.microsoft.com/office/drawing/2010/main">
        <mc:Choice Requires="a14">
          <p:sp>
            <p:nvSpPr>
              <p:cNvPr id="3" name="正方形/長方形 2"/>
              <p:cNvSpPr/>
              <p:nvPr/>
            </p:nvSpPr>
            <p:spPr>
              <a:xfrm>
                <a:off x="0" y="1508150"/>
                <a:ext cx="8964488" cy="13801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ja-JP" altLang="ja-JP" sz="2000" i="1">
                              <a:latin typeface="Cambria Math"/>
                            </a:rPr>
                          </m:ctrlPr>
                        </m:sSubSupPr>
                        <m:e>
                          <m:r>
                            <a:rPr lang="en-US" altLang="ja-JP" sz="2000" i="1">
                              <a:latin typeface="Cambria Math"/>
                            </a:rPr>
                            <m:t>𝑇𝑖𝑚𝑒</m:t>
                          </m:r>
                          <m:r>
                            <a:rPr lang="en-US" altLang="ja-JP" sz="2000" i="1">
                              <a:latin typeface="Cambria Math"/>
                            </a:rPr>
                            <m:t> </m:t>
                          </m:r>
                          <m:r>
                            <a:rPr lang="en-US" altLang="ja-JP" sz="2000" i="1">
                              <a:latin typeface="Cambria Math"/>
                            </a:rPr>
                            <m:t>𝑈𝑠𝑒</m:t>
                          </m:r>
                        </m:e>
                        <m:sub>
                          <m:r>
                            <a:rPr lang="en-US" altLang="ja-JP" sz="2000" i="1">
                              <a:latin typeface="Cambria Math"/>
                            </a:rPr>
                            <m:t>𝑖𝑡</m:t>
                          </m:r>
                        </m:sub>
                        <m:sup>
                          <m:r>
                            <a:rPr lang="en-US" altLang="ja-JP" sz="2000" i="1">
                              <a:latin typeface="Cambria Math"/>
                            </a:rPr>
                            <m:t>𝐴</m:t>
                          </m:r>
                        </m:sup>
                      </m:sSubSup>
                      <m:r>
                        <a:rPr lang="en-US" altLang="ja-JP" sz="2000" i="1">
                          <a:latin typeface="Cambria Math"/>
                        </a:rPr>
                        <m:t>=</m:t>
                      </m:r>
                      <m:sSubSup>
                        <m:sSubSupPr>
                          <m:ctrlPr>
                            <a:rPr lang="ja-JP" altLang="ja-JP" sz="2000" i="1">
                              <a:latin typeface="Cambria Math"/>
                            </a:rPr>
                          </m:ctrlPr>
                        </m:sSubSupPr>
                        <m:e>
                          <m:r>
                            <a:rPr lang="en-US" altLang="ja-JP" sz="2000" i="1">
                              <a:latin typeface="Cambria Math"/>
                            </a:rPr>
                            <m:t>𝛽</m:t>
                          </m:r>
                        </m:e>
                        <m:sub>
                          <m:r>
                            <a:rPr lang="en-US" altLang="ja-JP" sz="2000" i="1">
                              <a:latin typeface="Cambria Math"/>
                            </a:rPr>
                            <m:t>0</m:t>
                          </m:r>
                        </m:sub>
                        <m:sup>
                          <m:r>
                            <a:rPr lang="en-US" altLang="ja-JP" sz="2000" i="1">
                              <a:latin typeface="Cambria Math"/>
                            </a:rPr>
                            <m:t>𝐴</m:t>
                          </m:r>
                        </m:sup>
                      </m:sSubSup>
                      <m:r>
                        <a:rPr lang="en-US" altLang="ja-JP" sz="2000" i="1">
                          <a:latin typeface="Cambria Math"/>
                        </a:rPr>
                        <m:t>+</m:t>
                      </m:r>
                      <m:sSubSup>
                        <m:sSubSupPr>
                          <m:ctrlPr>
                            <a:rPr lang="ja-JP" altLang="ja-JP" sz="2000" i="1">
                              <a:latin typeface="Cambria Math"/>
                            </a:rPr>
                          </m:ctrlPr>
                        </m:sSubSupPr>
                        <m:e>
                          <m:r>
                            <a:rPr lang="en-US" altLang="ja-JP" sz="2000" i="1">
                              <a:latin typeface="Cambria Math"/>
                            </a:rPr>
                            <m:t>𝛽</m:t>
                          </m:r>
                        </m:e>
                        <m:sub>
                          <m:r>
                            <a:rPr lang="en-US" altLang="ja-JP" sz="2000" i="1">
                              <a:latin typeface="Cambria Math"/>
                            </a:rPr>
                            <m:t>1</m:t>
                          </m:r>
                        </m:sub>
                        <m:sup>
                          <m:r>
                            <a:rPr lang="en-US" altLang="ja-JP" sz="2000" i="1">
                              <a:latin typeface="Cambria Math"/>
                            </a:rPr>
                            <m:t>𝐴</m:t>
                          </m:r>
                        </m:sup>
                      </m:sSubSup>
                      <m:sSub>
                        <m:sSubPr>
                          <m:ctrlPr>
                            <a:rPr lang="ja-JP" altLang="ja-JP" sz="2000" i="1">
                              <a:latin typeface="Cambria Math"/>
                            </a:rPr>
                          </m:ctrlPr>
                        </m:sSubPr>
                        <m:e>
                          <m:r>
                            <a:rPr lang="en-US" altLang="ja-JP" sz="2000" i="1">
                              <a:latin typeface="Cambria Math"/>
                            </a:rPr>
                            <m:t>𝐻𝑒𝑎𝑑</m:t>
                          </m:r>
                          <m:r>
                            <a:rPr lang="en-US" altLang="ja-JP" sz="2000" i="1">
                              <a:latin typeface="Cambria Math"/>
                            </a:rPr>
                            <m:t> </m:t>
                          </m:r>
                          <m:r>
                            <a:rPr lang="en-US" altLang="ja-JP" sz="2000" i="1">
                              <a:latin typeface="Cambria Math"/>
                            </a:rPr>
                            <m:t>𝐸𝑑𝑢𝑐</m:t>
                          </m:r>
                        </m:e>
                        <m:sub>
                          <m:r>
                            <a:rPr lang="en-US" altLang="ja-JP" sz="2000" i="1">
                              <a:latin typeface="Cambria Math"/>
                            </a:rPr>
                            <m:t>𝑖𝑡</m:t>
                          </m:r>
                        </m:sub>
                      </m:sSub>
                      <m:r>
                        <a:rPr lang="en-US" altLang="ja-JP" sz="2000" i="1">
                          <a:latin typeface="Cambria Math"/>
                        </a:rPr>
                        <m:t>+</m:t>
                      </m:r>
                      <m:sSubSup>
                        <m:sSubSupPr>
                          <m:ctrlPr>
                            <a:rPr lang="ja-JP" altLang="ja-JP" sz="2000" i="1">
                              <a:latin typeface="Cambria Math"/>
                            </a:rPr>
                          </m:ctrlPr>
                        </m:sSubSupPr>
                        <m:e>
                          <m:r>
                            <a:rPr lang="en-US" altLang="ja-JP" sz="2000" i="1">
                              <a:latin typeface="Cambria Math"/>
                            </a:rPr>
                            <m:t>𝛽</m:t>
                          </m:r>
                        </m:e>
                        <m:sub>
                          <m:r>
                            <a:rPr lang="en-US" altLang="ja-JP" sz="2000" i="1">
                              <a:latin typeface="Cambria Math"/>
                            </a:rPr>
                            <m:t>2</m:t>
                          </m:r>
                        </m:sub>
                        <m:sup>
                          <m:r>
                            <a:rPr lang="en-US" altLang="ja-JP" sz="2000" i="1">
                              <a:latin typeface="Cambria Math"/>
                            </a:rPr>
                            <m:t>𝐴</m:t>
                          </m:r>
                        </m:sup>
                      </m:sSubSup>
                      <m:r>
                        <a:rPr lang="en-US" altLang="ja-JP" sz="2000" i="1">
                          <a:latin typeface="Cambria Math"/>
                        </a:rPr>
                        <m:t>(</m:t>
                      </m:r>
                      <m:sSub>
                        <m:sSubPr>
                          <m:ctrlPr>
                            <a:rPr lang="ja-JP" altLang="ja-JP" sz="2000" i="1">
                              <a:latin typeface="Cambria Math"/>
                            </a:rPr>
                          </m:ctrlPr>
                        </m:sSubPr>
                        <m:e>
                          <m:r>
                            <a:rPr lang="en-US" altLang="ja-JP" sz="2000" i="1">
                              <a:latin typeface="Cambria Math"/>
                            </a:rPr>
                            <m:t>𝐻𝑒𝑎𝑑</m:t>
                          </m:r>
                          <m:r>
                            <a:rPr lang="en-US" altLang="ja-JP" sz="2000" i="1">
                              <a:latin typeface="Cambria Math"/>
                            </a:rPr>
                            <m:t> </m:t>
                          </m:r>
                          <m:r>
                            <a:rPr lang="en-US" altLang="ja-JP" sz="2000" i="1">
                              <a:latin typeface="Cambria Math"/>
                            </a:rPr>
                            <m:t>𝐸𝑑𝑢𝑐</m:t>
                          </m:r>
                        </m:e>
                        <m:sub>
                          <m:r>
                            <a:rPr lang="en-US" altLang="ja-JP" sz="2000" i="1">
                              <a:latin typeface="Cambria Math"/>
                            </a:rPr>
                            <m:t>𝑖𝑡</m:t>
                          </m:r>
                        </m:sub>
                      </m:sSub>
                      <m:r>
                        <a:rPr lang="en-US" altLang="ja-JP" sz="2000" i="1">
                          <a:latin typeface="Cambria Math"/>
                        </a:rPr>
                        <m:t>−12)×</m:t>
                      </m:r>
                      <m:r>
                        <a:rPr lang="en-US" altLang="ja-JP" sz="2000" i="1">
                          <a:latin typeface="Cambria Math"/>
                        </a:rPr>
                        <m:t>𝑌𝑒𝑎𝑟</m:t>
                      </m:r>
                      <m:r>
                        <a:rPr lang="en-US" altLang="ja-JP" sz="2000" i="1">
                          <a:latin typeface="Cambria Math"/>
                        </a:rPr>
                        <m:t>2001+</m:t>
                      </m:r>
                      <m:sSubSup>
                        <m:sSubSupPr>
                          <m:ctrlPr>
                            <a:rPr lang="ja-JP" altLang="ja-JP" sz="2000" i="1">
                              <a:latin typeface="Cambria Math"/>
                            </a:rPr>
                          </m:ctrlPr>
                        </m:sSubSupPr>
                        <m:e>
                          <m:r>
                            <a:rPr lang="en-US" altLang="ja-JP" sz="2000" i="1">
                              <a:latin typeface="Cambria Math"/>
                            </a:rPr>
                            <m:t>𝛽</m:t>
                          </m:r>
                        </m:e>
                        <m:sub>
                          <m:r>
                            <a:rPr lang="en-US" altLang="ja-JP" sz="2000" i="1">
                              <a:latin typeface="Cambria Math"/>
                            </a:rPr>
                            <m:t>3</m:t>
                          </m:r>
                        </m:sub>
                        <m:sup>
                          <m:r>
                            <a:rPr lang="en-US" altLang="ja-JP" sz="2000" i="1">
                              <a:latin typeface="Cambria Math"/>
                            </a:rPr>
                            <m:t>𝐴</m:t>
                          </m:r>
                        </m:sup>
                      </m:sSubSup>
                      <m:r>
                        <a:rPr lang="en-US" altLang="ja-JP" sz="2000" i="1">
                          <a:latin typeface="Cambria Math"/>
                        </a:rPr>
                        <m:t>(</m:t>
                      </m:r>
                      <m:sSub>
                        <m:sSubPr>
                          <m:ctrlPr>
                            <a:rPr lang="ja-JP" altLang="ja-JP" sz="2000" i="1">
                              <a:latin typeface="Cambria Math"/>
                            </a:rPr>
                          </m:ctrlPr>
                        </m:sSubPr>
                        <m:e>
                          <m:r>
                            <a:rPr lang="en-US" altLang="ja-JP" sz="2000" i="1">
                              <a:latin typeface="Cambria Math"/>
                            </a:rPr>
                            <m:t>𝐻𝑒𝑎𝑑</m:t>
                          </m:r>
                          <m:r>
                            <a:rPr lang="en-US" altLang="ja-JP" sz="2000" i="1">
                              <a:latin typeface="Cambria Math"/>
                            </a:rPr>
                            <m:t> </m:t>
                          </m:r>
                          <m:r>
                            <a:rPr lang="en-US" altLang="ja-JP" sz="2000" i="1">
                              <a:latin typeface="Cambria Math"/>
                            </a:rPr>
                            <m:t>𝐸𝑑𝑢𝑐</m:t>
                          </m:r>
                        </m:e>
                        <m:sub>
                          <m:r>
                            <a:rPr lang="en-US" altLang="ja-JP" sz="2000" i="1">
                              <a:latin typeface="Cambria Math"/>
                            </a:rPr>
                            <m:t>𝑖𝑡</m:t>
                          </m:r>
                        </m:sub>
                      </m:sSub>
                      <m:r>
                        <a:rPr lang="en-US" altLang="ja-JP" sz="2000" i="1">
                          <a:latin typeface="Cambria Math"/>
                        </a:rPr>
                        <m:t>−12)×</m:t>
                      </m:r>
                      <m:r>
                        <a:rPr lang="en-US" altLang="ja-JP" sz="2000" i="1">
                          <a:latin typeface="Cambria Math"/>
                        </a:rPr>
                        <m:t>𝑌𝑒𝑎𝑟</m:t>
                      </m:r>
                      <m:r>
                        <a:rPr lang="en-US" altLang="ja-JP" sz="2000" i="1">
                          <a:latin typeface="Cambria Math"/>
                        </a:rPr>
                        <m:t>2006+</m:t>
                      </m:r>
                      <m:sSubSup>
                        <m:sSubSupPr>
                          <m:ctrlPr>
                            <a:rPr lang="ja-JP" altLang="ja-JP" sz="2000" i="1">
                              <a:latin typeface="Cambria Math"/>
                            </a:rPr>
                          </m:ctrlPr>
                        </m:sSubSupPr>
                        <m:e>
                          <m:r>
                            <a:rPr lang="en-US" altLang="ja-JP" sz="2000" i="1">
                              <a:latin typeface="Cambria Math"/>
                            </a:rPr>
                            <m:t>𝛽</m:t>
                          </m:r>
                        </m:e>
                        <m:sub>
                          <m:r>
                            <a:rPr lang="en-US" altLang="ja-JP" sz="2000" i="1">
                              <a:latin typeface="Cambria Math"/>
                            </a:rPr>
                            <m:t>4</m:t>
                          </m:r>
                        </m:sub>
                        <m:sup>
                          <m:r>
                            <a:rPr lang="en-US" altLang="ja-JP" sz="2000" i="1">
                              <a:latin typeface="Cambria Math"/>
                            </a:rPr>
                            <m:t>𝐴</m:t>
                          </m:r>
                        </m:sup>
                      </m:sSubSup>
                      <m:r>
                        <a:rPr lang="en-US" altLang="ja-JP" sz="2000" i="1">
                          <a:latin typeface="Cambria Math"/>
                        </a:rPr>
                        <m:t>𝑌𝑒𝑎𝑟</m:t>
                      </m:r>
                      <m:r>
                        <a:rPr lang="en-US" altLang="ja-JP" sz="2000" i="1">
                          <a:latin typeface="Cambria Math"/>
                        </a:rPr>
                        <m:t>2001+</m:t>
                      </m:r>
                      <m:sSubSup>
                        <m:sSubSupPr>
                          <m:ctrlPr>
                            <a:rPr lang="ja-JP" altLang="ja-JP" sz="2000" i="1">
                              <a:latin typeface="Cambria Math"/>
                            </a:rPr>
                          </m:ctrlPr>
                        </m:sSubSupPr>
                        <m:e>
                          <m:r>
                            <a:rPr lang="en-US" altLang="ja-JP" sz="2000" i="1">
                              <a:latin typeface="Cambria Math"/>
                            </a:rPr>
                            <m:t>𝛽</m:t>
                          </m:r>
                        </m:e>
                        <m:sub>
                          <m:r>
                            <a:rPr lang="en-US" altLang="ja-JP" sz="2000" i="1">
                              <a:latin typeface="Cambria Math"/>
                            </a:rPr>
                            <m:t>5</m:t>
                          </m:r>
                        </m:sub>
                        <m:sup>
                          <m:r>
                            <a:rPr lang="en-US" altLang="ja-JP" sz="2000" i="1">
                              <a:latin typeface="Cambria Math"/>
                            </a:rPr>
                            <m:t>𝐴</m:t>
                          </m:r>
                        </m:sup>
                      </m:sSubSup>
                      <m:r>
                        <a:rPr lang="en-US" altLang="ja-JP" sz="2000" i="1">
                          <a:latin typeface="Cambria Math"/>
                        </a:rPr>
                        <m:t>𝑌𝑒𝑎𝑟</m:t>
                      </m:r>
                      <m:r>
                        <a:rPr lang="en-US" altLang="ja-JP" sz="2000" i="1">
                          <a:latin typeface="Cambria Math"/>
                        </a:rPr>
                        <m:t>2006+</m:t>
                      </m:r>
                      <m:sSub>
                        <m:sSubPr>
                          <m:ctrlPr>
                            <a:rPr lang="ja-JP" altLang="ja-JP" sz="2000" i="1">
                              <a:latin typeface="Cambria Math"/>
                            </a:rPr>
                          </m:ctrlPr>
                        </m:sSubPr>
                        <m:e>
                          <m:r>
                            <a:rPr lang="en-US" altLang="ja-JP" sz="2000" i="1">
                              <a:latin typeface="Cambria Math"/>
                            </a:rPr>
                            <m:t>𝑥</m:t>
                          </m:r>
                        </m:e>
                        <m:sub>
                          <m:r>
                            <a:rPr lang="en-US" altLang="ja-JP" sz="2000" i="1">
                              <a:latin typeface="Cambria Math"/>
                            </a:rPr>
                            <m:t>𝑖𝑡</m:t>
                          </m:r>
                        </m:sub>
                      </m:sSub>
                      <m:sSup>
                        <m:sSupPr>
                          <m:ctrlPr>
                            <a:rPr lang="ja-JP" altLang="ja-JP" sz="2000" i="1">
                              <a:latin typeface="Cambria Math"/>
                            </a:rPr>
                          </m:ctrlPr>
                        </m:sSupPr>
                        <m:e>
                          <m:r>
                            <a:rPr lang="en-US" altLang="ja-JP" sz="2000" i="1">
                              <a:latin typeface="Cambria Math"/>
                            </a:rPr>
                            <m:t>𝛾</m:t>
                          </m:r>
                        </m:e>
                        <m:sup>
                          <m:r>
                            <a:rPr lang="en-US" altLang="ja-JP" sz="2000" i="1">
                              <a:latin typeface="Cambria Math"/>
                            </a:rPr>
                            <m:t>𝐴</m:t>
                          </m:r>
                        </m:sup>
                      </m:sSup>
                      <m:r>
                        <a:rPr lang="en-US" altLang="ja-JP" sz="2000" i="1">
                          <a:latin typeface="Cambria Math"/>
                        </a:rPr>
                        <m:t>+</m:t>
                      </m:r>
                      <m:sSubSup>
                        <m:sSubSupPr>
                          <m:ctrlPr>
                            <a:rPr lang="ja-JP" altLang="ja-JP" sz="2000" i="1">
                              <a:latin typeface="Cambria Math"/>
                            </a:rPr>
                          </m:ctrlPr>
                        </m:sSubSupPr>
                        <m:e>
                          <m:r>
                            <a:rPr lang="en-US" altLang="ja-JP" sz="2000" i="1">
                              <a:latin typeface="Cambria Math"/>
                            </a:rPr>
                            <m:t>𝑢</m:t>
                          </m:r>
                        </m:e>
                        <m:sub>
                          <m:r>
                            <a:rPr lang="en-US" altLang="ja-JP" sz="2000" i="1">
                              <a:latin typeface="Cambria Math"/>
                            </a:rPr>
                            <m:t>𝑖𝑡</m:t>
                          </m:r>
                        </m:sub>
                        <m:sup>
                          <m:r>
                            <a:rPr lang="en-US" altLang="ja-JP" sz="2000" i="1">
                              <a:latin typeface="Cambria Math"/>
                            </a:rPr>
                            <m:t>𝐴</m:t>
                          </m:r>
                        </m:sup>
                      </m:sSubSup>
                      <m:r>
                        <a:rPr lang="en-US" altLang="ja-JP" sz="2000">
                          <a:latin typeface="Cambria Math"/>
                        </a:rPr>
                        <m:t>.              (4)</m:t>
                      </m:r>
                    </m:oMath>
                  </m:oMathPara>
                </a14:m>
                <a:endParaRPr lang="ja-JP" altLang="en-US" sz="20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0" y="1508150"/>
                <a:ext cx="8964488" cy="1380186"/>
              </a:xfrm>
              <a:prstGeom prst="rect">
                <a:avLst/>
              </a:prstGeom>
              <a:blipFill rotWithShape="1">
                <a:blip r:embed="rId2" cstate="print"/>
                <a:stretch>
                  <a:fillRect b="-3084"/>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2656"/>
            <a:ext cx="8686800" cy="1143000"/>
          </a:xfrm>
        </p:spPr>
        <p:txBody>
          <a:bodyPr>
            <a:noAutofit/>
          </a:bodyPr>
          <a:lstStyle/>
          <a:p>
            <a:r>
              <a:rPr lang="en-US" altLang="ja-JP" sz="2400" b="1" dirty="0"/>
              <a:t>Changes of Child's Study Time by Head's Educational Attainment Before and After All Saturdays Became School Holidays in 2002</a:t>
            </a:r>
            <a:r>
              <a:rPr lang="en-US" altLang="ja-JP" sz="2400" b="1" dirty="0" smtClean="0"/>
              <a:t>,</a:t>
            </a:r>
            <a:br>
              <a:rPr lang="en-US" altLang="ja-JP" sz="2400" b="1" dirty="0" smtClean="0"/>
            </a:br>
            <a:r>
              <a:rPr lang="en-US" altLang="ja-JP" sz="2400" b="1" dirty="0" smtClean="0"/>
              <a:t>9</a:t>
            </a:r>
            <a:r>
              <a:rPr lang="en-US" altLang="ja-JP" sz="2400" b="1" baseline="30000" dirty="0" smtClean="0"/>
              <a:t>th</a:t>
            </a:r>
            <a:r>
              <a:rPr lang="en-US" altLang="ja-JP" sz="2400" b="1" dirty="0" smtClean="0"/>
              <a:t> </a:t>
            </a:r>
            <a:r>
              <a:rPr lang="en-US" altLang="ja-JP" sz="2400" b="1" dirty="0"/>
              <a:t>Graders, Minutes Per Day</a:t>
            </a:r>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1460293649"/>
              </p:ext>
            </p:extLst>
          </p:nvPr>
        </p:nvGraphicFramePr>
        <p:xfrm>
          <a:off x="467544" y="1484784"/>
          <a:ext cx="8208911" cy="4680522"/>
        </p:xfrm>
        <a:graphic>
          <a:graphicData uri="http://schemas.openxmlformats.org/drawingml/2006/table">
            <a:tbl>
              <a:tblPr firstRow="1" firstCol="1" bandRow="1">
                <a:tableStyleId>{5C22544A-7EE6-4342-B048-85BDC9FD1C3A}</a:tableStyleId>
              </a:tblPr>
              <a:tblGrid>
                <a:gridCol w="3010417"/>
                <a:gridCol w="1299141"/>
                <a:gridCol w="1300106"/>
                <a:gridCol w="1299141"/>
                <a:gridCol w="1300106"/>
              </a:tblGrid>
              <a:tr h="334323">
                <a:tc>
                  <a:txBody>
                    <a:bodyPr/>
                    <a:lstStyle/>
                    <a:p>
                      <a:pPr algn="just">
                        <a:spcAft>
                          <a:spcPts val="0"/>
                        </a:spcAft>
                      </a:pPr>
                      <a:r>
                        <a:rPr lang="en-US" sz="1800" kern="100" dirty="0">
                          <a:effectLst/>
                        </a:rPr>
                        <a:t> </a:t>
                      </a:r>
                      <a:endParaRPr lang="ja-JP" sz="1800" kern="100" dirty="0">
                        <a:effectLst/>
                        <a:latin typeface="ＭＳ 明朝"/>
                        <a:cs typeface="Courier New"/>
                      </a:endParaRPr>
                    </a:p>
                  </a:txBody>
                  <a:tcPr marL="68580" marR="68580" marT="0" marB="0"/>
                </a:tc>
                <a:tc>
                  <a:txBody>
                    <a:bodyPr/>
                    <a:lstStyle/>
                    <a:p>
                      <a:pPr algn="ctr">
                        <a:spcAft>
                          <a:spcPts val="0"/>
                        </a:spcAft>
                      </a:pPr>
                      <a:r>
                        <a:rPr lang="en-US" sz="1800" kern="100">
                          <a:effectLst/>
                        </a:rPr>
                        <a:t>(1)</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(2)</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(3)</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(4)</a:t>
                      </a:r>
                      <a:endParaRPr lang="ja-JP" sz="1800" kern="100">
                        <a:effectLst/>
                        <a:latin typeface="ＭＳ 明朝"/>
                        <a:cs typeface="Courier New"/>
                      </a:endParaRPr>
                    </a:p>
                  </a:txBody>
                  <a:tcPr marL="68580" marR="68580" marT="0" marB="0"/>
                </a:tc>
              </a:tr>
              <a:tr h="334323">
                <a:tc>
                  <a:txBody>
                    <a:bodyPr/>
                    <a:lstStyle/>
                    <a:p>
                      <a:pPr algn="just">
                        <a:spcAft>
                          <a:spcPts val="0"/>
                        </a:spcAft>
                      </a:pPr>
                      <a:r>
                        <a:rPr lang="en-US" sz="1800" kern="100" dirty="0">
                          <a:effectLst/>
                        </a:rPr>
                        <a:t> </a:t>
                      </a:r>
                      <a:endParaRPr lang="ja-JP" sz="1800" kern="100" dirty="0">
                        <a:effectLst/>
                        <a:latin typeface="ＭＳ 明朝"/>
                        <a:cs typeface="Courier New"/>
                      </a:endParaRPr>
                    </a:p>
                  </a:txBody>
                  <a:tcPr marL="68580" marR="68580" marT="0" marB="0"/>
                </a:tc>
                <a:tc>
                  <a:txBody>
                    <a:bodyPr/>
                    <a:lstStyle/>
                    <a:p>
                      <a:pPr algn="ctr">
                        <a:spcAft>
                          <a:spcPts val="0"/>
                        </a:spcAft>
                      </a:pPr>
                      <a:r>
                        <a:rPr lang="en-US" sz="1800" kern="100">
                          <a:effectLst/>
                        </a:rPr>
                        <a:t>Mon-Fri</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Sat</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Sun</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Daily Mean</a:t>
                      </a:r>
                      <a:endParaRPr lang="ja-JP" sz="1800" kern="100">
                        <a:effectLst/>
                        <a:latin typeface="ＭＳ 明朝"/>
                        <a:cs typeface="Courier New"/>
                      </a:endParaRPr>
                    </a:p>
                  </a:txBody>
                  <a:tcPr marL="68580" marR="68580" marT="0" marB="0"/>
                </a:tc>
              </a:tr>
              <a:tr h="334323">
                <a:tc>
                  <a:txBody>
                    <a:bodyPr/>
                    <a:lstStyle/>
                    <a:p>
                      <a:pPr algn="just">
                        <a:spcAft>
                          <a:spcPts val="0"/>
                        </a:spcAft>
                      </a:pPr>
                      <a:r>
                        <a:rPr lang="en-US" sz="1800" kern="100" dirty="0">
                          <a:effectLst/>
                        </a:rPr>
                        <a:t>Head Education</a:t>
                      </a:r>
                      <a:endParaRPr lang="ja-JP" sz="1800" kern="100" dirty="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5.80</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6.63</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4.84</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5.34</a:t>
                      </a:r>
                      <a:endParaRPr lang="ja-JP" sz="1800" kern="100">
                        <a:effectLst/>
                        <a:latin typeface="+mn-lt"/>
                        <a:ea typeface="ＭＳ 明朝"/>
                        <a:cs typeface="Times New Roman"/>
                      </a:endParaRPr>
                    </a:p>
                  </a:txBody>
                  <a:tcPr marL="68580" marR="68580" marT="0" marB="0"/>
                </a:tc>
              </a:tr>
              <a:tr h="334323">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(2.18)</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(2.38)</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(2.38)</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(1.90)</a:t>
                      </a:r>
                      <a:endParaRPr lang="ja-JP" sz="1800" kern="100">
                        <a:effectLst/>
                        <a:latin typeface="+mn-lt"/>
                        <a:ea typeface="ＭＳ 明朝"/>
                        <a:cs typeface="Times New Roman"/>
                      </a:endParaRPr>
                    </a:p>
                  </a:txBody>
                  <a:tcPr marL="68580" marR="68580" marT="0" marB="0"/>
                </a:tc>
              </a:tr>
              <a:tr h="334323">
                <a:tc>
                  <a:txBody>
                    <a:bodyPr/>
                    <a:lstStyle/>
                    <a:p>
                      <a:pPr algn="just">
                        <a:spcAft>
                          <a:spcPts val="0"/>
                        </a:spcAft>
                      </a:pPr>
                      <a:r>
                        <a:rPr lang="en-US" sz="1800" kern="100">
                          <a:effectLst/>
                        </a:rPr>
                        <a:t>(Head Education -12) ×2001</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-1.42</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-0.44</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5.63</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1.39</a:t>
                      </a:r>
                      <a:endParaRPr lang="ja-JP" sz="1800" kern="100">
                        <a:effectLst/>
                        <a:latin typeface="+mn-lt"/>
                        <a:ea typeface="ＭＳ 明朝"/>
                        <a:cs typeface="Times New Roman"/>
                      </a:endParaRPr>
                    </a:p>
                  </a:txBody>
                  <a:tcPr marL="68580" marR="68580" marT="0" marB="0"/>
                </a:tc>
              </a:tr>
              <a:tr h="334323">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(3.59)</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(3.58)</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(3.61)</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(3.08)</a:t>
                      </a:r>
                      <a:endParaRPr lang="ja-JP" sz="1800" kern="100">
                        <a:effectLst/>
                        <a:latin typeface="+mn-lt"/>
                        <a:ea typeface="ＭＳ 明朝"/>
                        <a:cs typeface="Times New Roman"/>
                      </a:endParaRPr>
                    </a:p>
                  </a:txBody>
                  <a:tcPr marL="68580" marR="68580" marT="0" marB="0"/>
                </a:tc>
              </a:tr>
              <a:tr h="334323">
                <a:tc>
                  <a:txBody>
                    <a:bodyPr/>
                    <a:lstStyle/>
                    <a:p>
                      <a:pPr algn="just">
                        <a:spcAft>
                          <a:spcPts val="0"/>
                        </a:spcAft>
                      </a:pPr>
                      <a:r>
                        <a:rPr lang="en-US" sz="1800" kern="100">
                          <a:effectLst/>
                        </a:rPr>
                        <a:t>(Head Education -12) ×2006</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1.41</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9.85</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8.31</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7.00</a:t>
                      </a:r>
                      <a:endParaRPr lang="ja-JP" sz="1800" kern="100">
                        <a:effectLst/>
                        <a:latin typeface="+mn-lt"/>
                        <a:ea typeface="ＭＳ 明朝"/>
                        <a:cs typeface="Times New Roman"/>
                      </a:endParaRPr>
                    </a:p>
                  </a:txBody>
                  <a:tcPr marL="68580" marR="68580" marT="0" marB="0"/>
                </a:tc>
              </a:tr>
              <a:tr h="334323">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(4.06)</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(5.04)</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(3.82)</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(3.53)</a:t>
                      </a:r>
                      <a:endParaRPr lang="ja-JP" sz="1800" kern="100">
                        <a:effectLst/>
                        <a:latin typeface="+mn-lt"/>
                        <a:ea typeface="ＭＳ 明朝"/>
                        <a:cs typeface="Times New Roman"/>
                      </a:endParaRPr>
                    </a:p>
                  </a:txBody>
                  <a:tcPr marL="68580" marR="68580" marT="0" marB="0"/>
                </a:tc>
              </a:tr>
              <a:tr h="334323">
                <a:tc>
                  <a:txBody>
                    <a:bodyPr/>
                    <a:lstStyle/>
                    <a:p>
                      <a:pPr algn="just">
                        <a:spcAft>
                          <a:spcPts val="0"/>
                        </a:spcAft>
                      </a:pPr>
                      <a:r>
                        <a:rPr lang="en-US" sz="1800" kern="100" dirty="0">
                          <a:effectLst/>
                        </a:rPr>
                        <a:t>2001</a:t>
                      </a:r>
                      <a:endParaRPr lang="ja-JP" sz="1800" kern="100" dirty="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21.44</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67.28</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34.78</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24.24</a:t>
                      </a:r>
                      <a:endParaRPr lang="ja-JP" sz="1800" kern="100">
                        <a:effectLst/>
                        <a:latin typeface="+mn-lt"/>
                        <a:ea typeface="ＭＳ 明朝"/>
                        <a:cs typeface="Times New Roman"/>
                      </a:endParaRPr>
                    </a:p>
                  </a:txBody>
                  <a:tcPr marL="68580" marR="68580" marT="0" marB="0"/>
                </a:tc>
              </a:tr>
              <a:tr h="334323">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(7.85)</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(9.04)</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(8.42)</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(7.33)</a:t>
                      </a:r>
                      <a:endParaRPr lang="ja-JP" sz="1800" kern="100">
                        <a:effectLst/>
                        <a:latin typeface="+mn-lt"/>
                        <a:ea typeface="ＭＳ 明朝"/>
                        <a:cs typeface="Times New Roman"/>
                      </a:endParaRPr>
                    </a:p>
                  </a:txBody>
                  <a:tcPr marL="68580" marR="68580" marT="0" marB="0"/>
                </a:tc>
              </a:tr>
              <a:tr h="334323">
                <a:tc>
                  <a:txBody>
                    <a:bodyPr/>
                    <a:lstStyle/>
                    <a:p>
                      <a:pPr algn="just">
                        <a:spcAft>
                          <a:spcPts val="0"/>
                        </a:spcAft>
                      </a:pPr>
                      <a:r>
                        <a:rPr lang="en-US" sz="1800" kern="100">
                          <a:effectLst/>
                        </a:rPr>
                        <a:t>2006</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35.74</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-60.09</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37.87</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16.05</a:t>
                      </a:r>
                      <a:endParaRPr lang="ja-JP" sz="1800" kern="100">
                        <a:effectLst/>
                        <a:latin typeface="+mn-lt"/>
                        <a:ea typeface="ＭＳ 明朝"/>
                        <a:cs typeface="Times New Roman"/>
                      </a:endParaRPr>
                    </a:p>
                  </a:txBody>
                  <a:tcPr marL="68580" marR="68580" marT="0" marB="0"/>
                </a:tc>
              </a:tr>
              <a:tr h="334323">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(8.67)</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(12.87)</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(8.81)</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dirty="0">
                          <a:effectLst/>
                          <a:latin typeface="+mn-lt"/>
                          <a:ea typeface="ＭＳ 明朝"/>
                          <a:cs typeface="Times New Roman"/>
                        </a:rPr>
                        <a:t>(8.31)</a:t>
                      </a:r>
                      <a:endParaRPr lang="ja-JP" sz="1800" kern="100" dirty="0">
                        <a:effectLst/>
                        <a:latin typeface="+mn-lt"/>
                        <a:ea typeface="ＭＳ 明朝"/>
                        <a:cs typeface="Times New Roman"/>
                      </a:endParaRPr>
                    </a:p>
                  </a:txBody>
                  <a:tcPr marL="68580" marR="68580" marT="0" marB="0"/>
                </a:tc>
              </a:tr>
              <a:tr h="334323">
                <a:tc>
                  <a:txBody>
                    <a:bodyPr/>
                    <a:lstStyle/>
                    <a:p>
                      <a:pPr algn="just">
                        <a:spcAft>
                          <a:spcPts val="0"/>
                        </a:spcAft>
                      </a:pPr>
                      <a:r>
                        <a:rPr lang="en-US" sz="1800" kern="100">
                          <a:effectLst/>
                        </a:rPr>
                        <a:t>Observations</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0.03</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0.09</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0.05</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0.02</a:t>
                      </a:r>
                      <a:endParaRPr lang="ja-JP" sz="1800" kern="100">
                        <a:effectLst/>
                        <a:latin typeface="+mn-lt"/>
                        <a:ea typeface="ＭＳ 明朝"/>
                        <a:cs typeface="Times New Roman"/>
                      </a:endParaRPr>
                    </a:p>
                  </a:txBody>
                  <a:tcPr marL="68580" marR="68580" marT="0" marB="0"/>
                </a:tc>
              </a:tr>
              <a:tr h="334323">
                <a:tc>
                  <a:txBody>
                    <a:bodyPr/>
                    <a:lstStyle/>
                    <a:p>
                      <a:pPr algn="just">
                        <a:spcAft>
                          <a:spcPts val="0"/>
                        </a:spcAft>
                      </a:pPr>
                      <a:r>
                        <a:rPr lang="en-US" sz="1800" kern="100">
                          <a:effectLst/>
                        </a:rPr>
                        <a:t>R-squared</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6,226</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5,231</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a:effectLst/>
                          <a:latin typeface="+mn-lt"/>
                          <a:ea typeface="ＭＳ 明朝"/>
                          <a:cs typeface="Times New Roman"/>
                        </a:rPr>
                        <a:t>5,180</a:t>
                      </a:r>
                      <a:endParaRPr lang="ja-JP" sz="18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800" kern="0" dirty="0">
                          <a:effectLst/>
                          <a:latin typeface="+mn-lt"/>
                          <a:ea typeface="ＭＳ 明朝"/>
                          <a:cs typeface="Times New Roman"/>
                        </a:rPr>
                        <a:t>16,637</a:t>
                      </a:r>
                      <a:endParaRPr lang="ja-JP" sz="1800" kern="100" dirty="0">
                        <a:effectLst/>
                        <a:latin typeface="+mn-lt"/>
                        <a:ea typeface="ＭＳ 明朝"/>
                        <a:cs typeface="Times New Roman"/>
                      </a:endParaRPr>
                    </a:p>
                  </a:txBody>
                  <a:tcPr marL="68580" marR="68580" marT="0" marB="0"/>
                </a:tc>
              </a:tr>
            </a:tbl>
          </a:graphicData>
        </a:graphic>
      </p:graphicFrame>
      <p:sp>
        <p:nvSpPr>
          <p:cNvPr id="4" name="テキスト ボックス 3"/>
          <p:cNvSpPr txBox="1"/>
          <p:nvPr/>
        </p:nvSpPr>
        <p:spPr>
          <a:xfrm>
            <a:off x="0" y="6237312"/>
            <a:ext cx="9193799" cy="461665"/>
          </a:xfrm>
          <a:prstGeom prst="rect">
            <a:avLst/>
          </a:prstGeom>
          <a:noFill/>
        </p:spPr>
        <p:txBody>
          <a:bodyPr wrap="none" rtlCol="0">
            <a:spAutoFit/>
          </a:bodyPr>
          <a:lstStyle/>
          <a:p>
            <a:r>
              <a:rPr kumimoji="1" lang="en-US" altLang="ja-JP" sz="2400" dirty="0" smtClean="0"/>
              <a:t>Socioeconomic gradient: 6.67 in 2001  -&gt;  12.17 in 2006 (106% increase) </a:t>
            </a:r>
            <a:endParaRPr kumimoji="1" lang="ja-JP" alt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b="1" dirty="0"/>
              <a:t>Changes of Child’s Study Time on Saturday among 9</a:t>
            </a:r>
            <a:r>
              <a:rPr lang="en-US" altLang="ja-JP" sz="2400" b="1" baseline="30000" dirty="0"/>
              <a:t>th</a:t>
            </a:r>
            <a:r>
              <a:rPr lang="en-US" altLang="ja-JP" sz="2400" b="1" dirty="0"/>
              <a:t> Graders, 2001 and 2006, 3</a:t>
            </a:r>
            <a:r>
              <a:rPr lang="en-US" altLang="ja-JP" sz="2400" b="1" baseline="30000" dirty="0"/>
              <a:t>rd</a:t>
            </a:r>
            <a:r>
              <a:rPr lang="en-US" altLang="ja-JP" sz="2400" b="1" dirty="0"/>
              <a:t> Saturday Becomes Holiday from </a:t>
            </a:r>
            <a:r>
              <a:rPr lang="en-US" altLang="ja-JP" sz="2400" b="1" dirty="0" smtClean="0"/>
              <a:t>2002</a:t>
            </a:r>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3873641855"/>
              </p:ext>
            </p:extLst>
          </p:nvPr>
        </p:nvGraphicFramePr>
        <p:xfrm>
          <a:off x="467544" y="1484784"/>
          <a:ext cx="8496943" cy="4392491"/>
        </p:xfrm>
        <a:graphic>
          <a:graphicData uri="http://schemas.openxmlformats.org/drawingml/2006/table">
            <a:tbl>
              <a:tblPr firstRow="1" firstCol="1" bandRow="1">
                <a:tableStyleId>{5C22544A-7EE6-4342-B048-85BDC9FD1C3A}</a:tableStyleId>
              </a:tblPr>
              <a:tblGrid>
                <a:gridCol w="3189071"/>
                <a:gridCol w="1326227"/>
                <a:gridCol w="1327215"/>
                <a:gridCol w="1327215"/>
                <a:gridCol w="1327215"/>
              </a:tblGrid>
              <a:tr h="402645">
                <a:tc>
                  <a:txBody>
                    <a:bodyPr/>
                    <a:lstStyle/>
                    <a:p>
                      <a:pPr algn="just">
                        <a:spcAft>
                          <a:spcPts val="0"/>
                        </a:spcAft>
                      </a:pPr>
                      <a:r>
                        <a:rPr lang="en-US" sz="1800" kern="100" dirty="0">
                          <a:effectLst/>
                        </a:rPr>
                        <a:t> </a:t>
                      </a:r>
                      <a:endParaRPr lang="ja-JP" sz="1800" kern="100" dirty="0">
                        <a:effectLst/>
                        <a:latin typeface="ＭＳ 明朝"/>
                        <a:cs typeface="Courier New"/>
                      </a:endParaRPr>
                    </a:p>
                  </a:txBody>
                  <a:tcPr marL="68580" marR="68580" marT="0" marB="0"/>
                </a:tc>
                <a:tc>
                  <a:txBody>
                    <a:bodyPr/>
                    <a:lstStyle/>
                    <a:p>
                      <a:pPr algn="ctr">
                        <a:spcAft>
                          <a:spcPts val="0"/>
                        </a:spcAft>
                      </a:pPr>
                      <a:r>
                        <a:rPr lang="en-US" sz="1800" kern="100">
                          <a:effectLst/>
                        </a:rPr>
                        <a:t>(1)</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(2)</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(3)</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(4)</a:t>
                      </a:r>
                      <a:endParaRPr lang="ja-JP" sz="1800" kern="100">
                        <a:effectLst/>
                        <a:latin typeface="ＭＳ 明朝"/>
                        <a:cs typeface="Courier New"/>
                      </a:endParaRPr>
                    </a:p>
                  </a:txBody>
                  <a:tcPr marL="68580" marR="68580" marT="0" marB="0"/>
                </a:tc>
              </a:tr>
              <a:tr h="402645">
                <a:tc>
                  <a:txBody>
                    <a:bodyPr/>
                    <a:lstStyle/>
                    <a:p>
                      <a:pPr algn="just">
                        <a:spcAft>
                          <a:spcPts val="0"/>
                        </a:spcAft>
                      </a:pPr>
                      <a:r>
                        <a:rPr lang="en-US" sz="1800" kern="100" dirty="0">
                          <a:effectLst/>
                        </a:rPr>
                        <a:t> </a:t>
                      </a:r>
                      <a:endParaRPr lang="ja-JP" sz="1800" kern="100" dirty="0">
                        <a:effectLst/>
                        <a:latin typeface="ＭＳ 明朝"/>
                        <a:cs typeface="Courier New"/>
                      </a:endParaRPr>
                    </a:p>
                  </a:txBody>
                  <a:tcPr marL="68580" marR="68580" marT="0" marB="0"/>
                </a:tc>
                <a:tc>
                  <a:txBody>
                    <a:bodyPr/>
                    <a:lstStyle/>
                    <a:p>
                      <a:pPr algn="ctr">
                        <a:spcAft>
                          <a:spcPts val="0"/>
                        </a:spcAft>
                      </a:pPr>
                      <a:r>
                        <a:rPr lang="en-US" sz="1800" kern="100" dirty="0">
                          <a:effectLst/>
                        </a:rPr>
                        <a:t>2</a:t>
                      </a:r>
                      <a:r>
                        <a:rPr lang="en-US" sz="1800" kern="100" baseline="30000" dirty="0">
                          <a:effectLst/>
                        </a:rPr>
                        <a:t>nd</a:t>
                      </a:r>
                      <a:r>
                        <a:rPr lang="en-US" sz="1800" kern="100" dirty="0">
                          <a:effectLst/>
                        </a:rPr>
                        <a:t> Saturday</a:t>
                      </a:r>
                      <a:endParaRPr lang="ja-JP" sz="1800" kern="100" dirty="0">
                        <a:effectLst/>
                        <a:latin typeface="ＭＳ 明朝"/>
                        <a:cs typeface="Courier New"/>
                      </a:endParaRPr>
                    </a:p>
                  </a:txBody>
                  <a:tcPr marL="68580" marR="68580" marT="0" marB="0"/>
                </a:tc>
                <a:tc>
                  <a:txBody>
                    <a:bodyPr/>
                    <a:lstStyle/>
                    <a:p>
                      <a:pPr algn="ctr">
                        <a:spcAft>
                          <a:spcPts val="0"/>
                        </a:spcAft>
                      </a:pPr>
                      <a:r>
                        <a:rPr lang="en-US" sz="1800" kern="100">
                          <a:effectLst/>
                        </a:rPr>
                        <a:t>3</a:t>
                      </a:r>
                      <a:r>
                        <a:rPr lang="en-US" sz="1800" kern="100" baseline="30000">
                          <a:effectLst/>
                        </a:rPr>
                        <a:t>rd</a:t>
                      </a:r>
                      <a:r>
                        <a:rPr lang="en-US" sz="1800" kern="100">
                          <a:effectLst/>
                        </a:rPr>
                        <a:t> Saturday</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2</a:t>
                      </a:r>
                      <a:r>
                        <a:rPr lang="en-US" sz="1800" kern="100" baseline="30000">
                          <a:effectLst/>
                        </a:rPr>
                        <a:t>nd</a:t>
                      </a:r>
                      <a:r>
                        <a:rPr lang="en-US" sz="1800" kern="100">
                          <a:effectLst/>
                        </a:rPr>
                        <a:t> Saturday</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3</a:t>
                      </a:r>
                      <a:r>
                        <a:rPr lang="en-US" sz="1800" kern="100" baseline="30000">
                          <a:effectLst/>
                        </a:rPr>
                        <a:t>rd</a:t>
                      </a:r>
                      <a:r>
                        <a:rPr lang="en-US" sz="1800" kern="100">
                          <a:effectLst/>
                        </a:rPr>
                        <a:t> Saturday</a:t>
                      </a:r>
                      <a:endParaRPr lang="ja-JP" sz="1800" kern="100">
                        <a:effectLst/>
                        <a:latin typeface="ＭＳ 明朝"/>
                        <a:cs typeface="Courier New"/>
                      </a:endParaRPr>
                    </a:p>
                  </a:txBody>
                  <a:tcPr marL="68580" marR="68580" marT="0" marB="0"/>
                </a:tc>
              </a:tr>
              <a:tr h="384343">
                <a:tc>
                  <a:txBody>
                    <a:bodyPr/>
                    <a:lstStyle/>
                    <a:p>
                      <a:pPr algn="just">
                        <a:spcAft>
                          <a:spcPts val="0"/>
                        </a:spcAft>
                      </a:pPr>
                      <a:r>
                        <a:rPr lang="en-US" sz="1800" kern="100" dirty="0">
                          <a:effectLst/>
                        </a:rPr>
                        <a:t>Head Education</a:t>
                      </a:r>
                      <a:endParaRPr lang="ja-JP" sz="1800" kern="100" dirty="0">
                        <a:effectLst/>
                        <a:latin typeface="ＭＳ 明朝"/>
                        <a:cs typeface="Courier New"/>
                      </a:endParaRPr>
                    </a:p>
                  </a:txBody>
                  <a:tcPr marL="68580" marR="68580" marT="0" marB="0"/>
                </a:tc>
                <a:tc>
                  <a:txBody>
                    <a:bodyPr/>
                    <a:lstStyle/>
                    <a:p>
                      <a:pPr algn="r">
                        <a:spcAft>
                          <a:spcPts val="0"/>
                        </a:spcAft>
                        <a:tabLst>
                          <a:tab pos="427990" algn="dec"/>
                        </a:tabLst>
                      </a:pPr>
                      <a:r>
                        <a:rPr lang="en-US" sz="1800" kern="0" dirty="0">
                          <a:effectLst/>
                        </a:rPr>
                        <a:t>12.39</a:t>
                      </a:r>
                      <a:endParaRPr lang="ja-JP" sz="1800" kern="100" dirty="0">
                        <a:effectLst/>
                        <a:latin typeface="Century"/>
                        <a:ea typeface="ＭＳ 明朝"/>
                        <a:cs typeface="Times New Roman"/>
                      </a:endParaRPr>
                    </a:p>
                  </a:txBody>
                  <a:tcPr marL="68580" marR="68580" marT="0" marB="0"/>
                </a:tc>
                <a:tc>
                  <a:txBody>
                    <a:bodyPr/>
                    <a:lstStyle/>
                    <a:p>
                      <a:pPr algn="r">
                        <a:spcAft>
                          <a:spcPts val="0"/>
                        </a:spcAft>
                        <a:tabLst>
                          <a:tab pos="514985" algn="dec"/>
                        </a:tabLst>
                      </a:pPr>
                      <a:r>
                        <a:rPr lang="en-US" sz="1800" kern="0">
                          <a:effectLst/>
                        </a:rPr>
                        <a:t>0.24</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a:effectLst/>
                        </a:rPr>
                        <a:t>11.17</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a:effectLst/>
                        </a:rPr>
                        <a:t>0.44</a:t>
                      </a:r>
                      <a:endParaRPr lang="ja-JP" sz="1800" kern="100">
                        <a:effectLst/>
                        <a:latin typeface="Century"/>
                        <a:ea typeface="ＭＳ 明朝"/>
                        <a:cs typeface="Times New Roman"/>
                      </a:endParaRPr>
                    </a:p>
                  </a:txBody>
                  <a:tcPr marL="68580" marR="68580" marT="0" marB="0"/>
                </a:tc>
              </a:tr>
              <a:tr h="402645">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dirty="0">
                          <a:effectLst/>
                        </a:rPr>
                        <a:t>(5.20)</a:t>
                      </a:r>
                      <a:endParaRPr lang="ja-JP" sz="1800" kern="100" dirty="0">
                        <a:effectLst/>
                        <a:latin typeface="Century"/>
                        <a:ea typeface="ＭＳ 明朝"/>
                        <a:cs typeface="Times New Roman"/>
                      </a:endParaRPr>
                    </a:p>
                  </a:txBody>
                  <a:tcPr marL="68580" marR="68580" marT="0" marB="0"/>
                </a:tc>
                <a:tc>
                  <a:txBody>
                    <a:bodyPr/>
                    <a:lstStyle/>
                    <a:p>
                      <a:pPr algn="r">
                        <a:spcAft>
                          <a:spcPts val="0"/>
                        </a:spcAft>
                        <a:tabLst>
                          <a:tab pos="514985" algn="dec"/>
                        </a:tabLst>
                      </a:pPr>
                      <a:r>
                        <a:rPr lang="en-US" sz="1800" kern="0">
                          <a:effectLst/>
                        </a:rPr>
                        <a:t>(3.01)</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a:effectLst/>
                        </a:rPr>
                        <a:t>(4.59)</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a:effectLst/>
                        </a:rPr>
                        <a:t>(2.95)</a:t>
                      </a:r>
                      <a:endParaRPr lang="ja-JP" sz="1800" kern="100">
                        <a:effectLst/>
                        <a:latin typeface="Century"/>
                        <a:ea typeface="ＭＳ 明朝"/>
                        <a:cs typeface="Times New Roman"/>
                      </a:endParaRPr>
                    </a:p>
                  </a:txBody>
                  <a:tcPr marL="68580" marR="68580" marT="0" marB="0"/>
                </a:tc>
              </a:tr>
              <a:tr h="384343">
                <a:tc>
                  <a:txBody>
                    <a:bodyPr/>
                    <a:lstStyle/>
                    <a:p>
                      <a:pPr algn="just">
                        <a:spcAft>
                          <a:spcPts val="0"/>
                        </a:spcAft>
                      </a:pPr>
                      <a:r>
                        <a:rPr lang="en-US" sz="1800" kern="100">
                          <a:effectLst/>
                        </a:rPr>
                        <a:t>(Head Education -12) × 2006</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dirty="0">
                          <a:effectLst/>
                        </a:rPr>
                        <a:t>1.38</a:t>
                      </a:r>
                      <a:endParaRPr lang="ja-JP" sz="1800" kern="100" dirty="0">
                        <a:effectLst/>
                        <a:latin typeface="Century"/>
                        <a:ea typeface="ＭＳ 明朝"/>
                        <a:cs typeface="Times New Roman"/>
                      </a:endParaRPr>
                    </a:p>
                  </a:txBody>
                  <a:tcPr marL="68580" marR="68580" marT="0" marB="0"/>
                </a:tc>
                <a:tc>
                  <a:txBody>
                    <a:bodyPr/>
                    <a:lstStyle/>
                    <a:p>
                      <a:pPr algn="r">
                        <a:spcAft>
                          <a:spcPts val="0"/>
                        </a:spcAft>
                        <a:tabLst>
                          <a:tab pos="514985" algn="dec"/>
                        </a:tabLst>
                      </a:pPr>
                      <a:r>
                        <a:rPr lang="en-US" sz="1800" kern="0" dirty="0">
                          <a:effectLst/>
                        </a:rPr>
                        <a:t>16.65</a:t>
                      </a:r>
                      <a:endParaRPr lang="ja-JP" sz="18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a:effectLst/>
                        </a:rPr>
                        <a:t>-1.28</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a:effectLst/>
                        </a:rPr>
                        <a:t>17.45</a:t>
                      </a:r>
                      <a:endParaRPr lang="ja-JP" sz="1800" kern="100">
                        <a:effectLst/>
                        <a:latin typeface="Century"/>
                        <a:ea typeface="ＭＳ 明朝"/>
                        <a:cs typeface="Times New Roman"/>
                      </a:endParaRPr>
                    </a:p>
                  </a:txBody>
                  <a:tcPr marL="68580" marR="68580" marT="0" marB="0"/>
                </a:tc>
              </a:tr>
              <a:tr h="384343">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rPr>
                        <a:t>(7.70)</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514985" algn="dec"/>
                        </a:tabLst>
                      </a:pPr>
                      <a:r>
                        <a:rPr lang="en-US" sz="1800" kern="0" dirty="0">
                          <a:effectLst/>
                        </a:rPr>
                        <a:t>(6.65)</a:t>
                      </a:r>
                      <a:endParaRPr lang="ja-JP" sz="18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a:effectLst/>
                        </a:rPr>
                        <a:t>(6.65)</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dirty="0">
                          <a:effectLst/>
                        </a:rPr>
                        <a:t>(5.28)</a:t>
                      </a:r>
                      <a:endParaRPr lang="ja-JP" sz="1800" kern="100" dirty="0">
                        <a:effectLst/>
                        <a:latin typeface="Century"/>
                        <a:ea typeface="ＭＳ 明朝"/>
                        <a:cs typeface="Times New Roman"/>
                      </a:endParaRPr>
                    </a:p>
                  </a:txBody>
                  <a:tcPr marL="68580" marR="68580" marT="0" marB="0"/>
                </a:tc>
              </a:tr>
              <a:tr h="384343">
                <a:tc>
                  <a:txBody>
                    <a:bodyPr/>
                    <a:lstStyle/>
                    <a:p>
                      <a:pPr algn="just">
                        <a:spcAft>
                          <a:spcPts val="0"/>
                        </a:spcAft>
                      </a:pPr>
                      <a:r>
                        <a:rPr lang="en-US" sz="1800" kern="100">
                          <a:effectLst/>
                        </a:rPr>
                        <a:t>2006</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rPr>
                        <a:t>-38.60</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514985" algn="dec"/>
                        </a:tabLst>
                      </a:pPr>
                      <a:r>
                        <a:rPr lang="en-US" sz="1800" kern="0" dirty="0">
                          <a:effectLst/>
                        </a:rPr>
                        <a:t>-185.07</a:t>
                      </a:r>
                      <a:endParaRPr lang="ja-JP" sz="18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dirty="0">
                          <a:effectLst/>
                        </a:rPr>
                        <a:t>-</a:t>
                      </a:r>
                      <a:endParaRPr lang="ja-JP" sz="18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a:effectLst/>
                        </a:rPr>
                        <a:t>-</a:t>
                      </a:r>
                      <a:endParaRPr lang="ja-JP" sz="1800" kern="100">
                        <a:effectLst/>
                        <a:latin typeface="Century"/>
                        <a:ea typeface="ＭＳ 明朝"/>
                        <a:cs typeface="Times New Roman"/>
                      </a:endParaRPr>
                    </a:p>
                  </a:txBody>
                  <a:tcPr marL="68580" marR="68580" marT="0" marB="0"/>
                </a:tc>
              </a:tr>
              <a:tr h="384343">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r">
                        <a:spcAft>
                          <a:spcPts val="0"/>
                        </a:spcAft>
                        <a:tabLst>
                          <a:tab pos="427990" algn="dec"/>
                        </a:tabLst>
                      </a:pPr>
                      <a:r>
                        <a:rPr lang="en-US" sz="1800" kern="0">
                          <a:effectLst/>
                        </a:rPr>
                        <a:t>(22.75)</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514985" algn="dec"/>
                        </a:tabLst>
                      </a:pPr>
                      <a:r>
                        <a:rPr lang="en-US" sz="1800" kern="0">
                          <a:effectLst/>
                        </a:rPr>
                        <a:t>(13.65)</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dirty="0">
                          <a:effectLst/>
                        </a:rPr>
                        <a:t> </a:t>
                      </a:r>
                      <a:endParaRPr lang="ja-JP" sz="18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a:effectLst/>
                        </a:rPr>
                        <a:t> </a:t>
                      </a:r>
                      <a:endParaRPr lang="ja-JP" sz="1800" kern="100">
                        <a:effectLst/>
                        <a:latin typeface="Century"/>
                        <a:ea typeface="ＭＳ 明朝"/>
                        <a:cs typeface="Times New Roman"/>
                      </a:endParaRPr>
                    </a:p>
                  </a:txBody>
                  <a:tcPr marL="68580" marR="68580" marT="0" marB="0"/>
                </a:tc>
              </a:tr>
              <a:tr h="384343">
                <a:tc>
                  <a:txBody>
                    <a:bodyPr/>
                    <a:lstStyle/>
                    <a:p>
                      <a:pPr algn="just">
                        <a:spcAft>
                          <a:spcPts val="0"/>
                        </a:spcAft>
                      </a:pPr>
                      <a:r>
                        <a:rPr lang="en-US" sz="1800" kern="100">
                          <a:effectLst/>
                        </a:rPr>
                        <a:t>Prefecture × Year Fixed Effects</a:t>
                      </a:r>
                      <a:endParaRPr lang="ja-JP" sz="1800" kern="100">
                        <a:effectLst/>
                        <a:latin typeface="ＭＳ 明朝"/>
                        <a:cs typeface="Courier New"/>
                      </a:endParaRPr>
                    </a:p>
                  </a:txBody>
                  <a:tcPr marL="68580" marR="68580" marT="0" marB="0"/>
                </a:tc>
                <a:tc>
                  <a:txBody>
                    <a:bodyPr/>
                    <a:lstStyle/>
                    <a:p>
                      <a:pPr algn="r">
                        <a:spcAft>
                          <a:spcPts val="0"/>
                        </a:spcAft>
                      </a:pPr>
                      <a:r>
                        <a:rPr lang="en-US" sz="1800" kern="100">
                          <a:effectLst/>
                        </a:rPr>
                        <a:t>No</a:t>
                      </a:r>
                      <a:endParaRPr lang="ja-JP" sz="1800" kern="100">
                        <a:effectLst/>
                        <a:latin typeface="ＭＳ 明朝"/>
                        <a:cs typeface="Courier New"/>
                      </a:endParaRPr>
                    </a:p>
                  </a:txBody>
                  <a:tcPr marL="68580" marR="68580" marT="0" marB="0"/>
                </a:tc>
                <a:tc>
                  <a:txBody>
                    <a:bodyPr/>
                    <a:lstStyle/>
                    <a:p>
                      <a:pPr algn="r">
                        <a:spcAft>
                          <a:spcPts val="0"/>
                        </a:spcAft>
                      </a:pPr>
                      <a:r>
                        <a:rPr lang="en-US" sz="1800" kern="100">
                          <a:effectLst/>
                        </a:rPr>
                        <a:t>No</a:t>
                      </a:r>
                      <a:endParaRPr lang="ja-JP" sz="1800" kern="100">
                        <a:effectLst/>
                        <a:latin typeface="ＭＳ 明朝"/>
                        <a:cs typeface="Courier New"/>
                      </a:endParaRPr>
                    </a:p>
                  </a:txBody>
                  <a:tcPr marL="68580" marR="68580" marT="0" marB="0"/>
                </a:tc>
                <a:tc>
                  <a:txBody>
                    <a:bodyPr/>
                    <a:lstStyle/>
                    <a:p>
                      <a:pPr algn="r">
                        <a:spcAft>
                          <a:spcPts val="0"/>
                        </a:spcAft>
                      </a:pPr>
                      <a:r>
                        <a:rPr lang="en-US" sz="1800" kern="100" dirty="0">
                          <a:effectLst/>
                        </a:rPr>
                        <a:t>Yes</a:t>
                      </a:r>
                      <a:endParaRPr lang="ja-JP" sz="1800" kern="100" dirty="0">
                        <a:effectLst/>
                        <a:latin typeface="ＭＳ 明朝"/>
                        <a:cs typeface="Courier New"/>
                      </a:endParaRPr>
                    </a:p>
                  </a:txBody>
                  <a:tcPr marL="68580" marR="68580" marT="0" marB="0"/>
                </a:tc>
                <a:tc>
                  <a:txBody>
                    <a:bodyPr/>
                    <a:lstStyle/>
                    <a:p>
                      <a:pPr algn="r">
                        <a:spcAft>
                          <a:spcPts val="0"/>
                        </a:spcAft>
                      </a:pPr>
                      <a:r>
                        <a:rPr lang="en-US" sz="1800" kern="100">
                          <a:effectLst/>
                        </a:rPr>
                        <a:t>Yes</a:t>
                      </a:r>
                      <a:endParaRPr lang="ja-JP" sz="1800" kern="100">
                        <a:effectLst/>
                        <a:latin typeface="ＭＳ 明朝"/>
                        <a:cs typeface="Courier New"/>
                      </a:endParaRPr>
                    </a:p>
                  </a:txBody>
                  <a:tcPr marL="68580" marR="68580" marT="0" marB="0"/>
                </a:tc>
              </a:tr>
              <a:tr h="439249">
                <a:tc>
                  <a:txBody>
                    <a:bodyPr/>
                    <a:lstStyle/>
                    <a:p>
                      <a:pPr algn="l">
                        <a:spcAft>
                          <a:spcPts val="0"/>
                        </a:spcAft>
                      </a:pPr>
                      <a:r>
                        <a:rPr lang="en-US" sz="1800" kern="0">
                          <a:effectLst/>
                        </a:rPr>
                        <a:t>R</a:t>
                      </a:r>
                      <a:r>
                        <a:rPr lang="en-US" sz="1800" kern="0" baseline="30000">
                          <a:effectLst/>
                        </a:rPr>
                        <a:t>2</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427990" algn="dec"/>
                        </a:tabLst>
                      </a:pPr>
                      <a:r>
                        <a:rPr lang="en-US" sz="1800" kern="0">
                          <a:effectLst/>
                        </a:rPr>
                        <a:t>0.06</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514985" algn="dec"/>
                        </a:tabLst>
                      </a:pPr>
                      <a:r>
                        <a:rPr lang="en-US" sz="1800" kern="0">
                          <a:effectLst/>
                        </a:rPr>
                        <a:t>0.21</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dirty="0">
                          <a:effectLst/>
                        </a:rPr>
                        <a:t>0.72</a:t>
                      </a:r>
                      <a:endParaRPr lang="ja-JP" sz="18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dirty="0">
                          <a:effectLst/>
                        </a:rPr>
                        <a:t>0.78</a:t>
                      </a:r>
                      <a:endParaRPr lang="ja-JP" sz="1800" kern="100" dirty="0">
                        <a:effectLst/>
                        <a:latin typeface="Century"/>
                        <a:ea typeface="ＭＳ 明朝"/>
                        <a:cs typeface="Times New Roman"/>
                      </a:endParaRPr>
                    </a:p>
                  </a:txBody>
                  <a:tcPr marL="68580" marR="68580" marT="0" marB="0"/>
                </a:tc>
              </a:tr>
              <a:tr h="439249">
                <a:tc>
                  <a:txBody>
                    <a:bodyPr/>
                    <a:lstStyle/>
                    <a:p>
                      <a:pPr algn="l">
                        <a:spcAft>
                          <a:spcPts val="0"/>
                        </a:spcAft>
                      </a:pPr>
                      <a:r>
                        <a:rPr lang="en-US" sz="1800" kern="0">
                          <a:effectLst/>
                        </a:rPr>
                        <a:t>N</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427990" algn="dec"/>
                        </a:tabLst>
                      </a:pPr>
                      <a:r>
                        <a:rPr lang="en-US" sz="1800" kern="0">
                          <a:effectLst/>
                        </a:rPr>
                        <a:t>1,119</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514985" algn="dec"/>
                        </a:tabLst>
                      </a:pPr>
                      <a:r>
                        <a:rPr lang="en-US" sz="1800" kern="0">
                          <a:effectLst/>
                        </a:rPr>
                        <a:t>1,725</a:t>
                      </a:r>
                      <a:endParaRPr lang="ja-JP" sz="18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dirty="0">
                          <a:effectLst/>
                        </a:rPr>
                        <a:t>1,119</a:t>
                      </a:r>
                      <a:endParaRPr lang="ja-JP" sz="18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800" kern="0" dirty="0">
                          <a:effectLst/>
                        </a:rPr>
                        <a:t>1,725</a:t>
                      </a:r>
                      <a:endParaRPr lang="ja-JP" sz="1800" kern="100" dirty="0">
                        <a:effectLst/>
                        <a:latin typeface="Century"/>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887642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400" b="1" dirty="0"/>
              <a:t>Changes of Child's Time Use by Head's Educational Attainment Before and After All Saturdays Became School Holidays in 2002, 9</a:t>
            </a:r>
            <a:r>
              <a:rPr lang="en-US" altLang="ja-JP" sz="2400" b="1" baseline="30000" dirty="0"/>
              <a:t>th</a:t>
            </a:r>
            <a:r>
              <a:rPr lang="en-US" altLang="ja-JP" sz="2400" b="1" dirty="0"/>
              <a:t> Graders, Minutes Per Day</a:t>
            </a:r>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3370918067"/>
              </p:ext>
            </p:extLst>
          </p:nvPr>
        </p:nvGraphicFramePr>
        <p:xfrm>
          <a:off x="467544" y="1700808"/>
          <a:ext cx="8136903" cy="4608514"/>
        </p:xfrm>
        <a:graphic>
          <a:graphicData uri="http://schemas.openxmlformats.org/drawingml/2006/table">
            <a:tbl>
              <a:tblPr firstRow="1" firstCol="1" bandRow="1">
                <a:tableStyleId>{5C22544A-7EE6-4342-B048-85BDC9FD1C3A}</a:tableStyleId>
              </a:tblPr>
              <a:tblGrid>
                <a:gridCol w="2736304"/>
                <a:gridCol w="2483560"/>
                <a:gridCol w="2917039"/>
              </a:tblGrid>
              <a:tr h="322596">
                <a:tc>
                  <a:txBody>
                    <a:bodyPr/>
                    <a:lstStyle/>
                    <a:p>
                      <a:pPr algn="just">
                        <a:spcAft>
                          <a:spcPts val="0"/>
                        </a:spcAft>
                      </a:pPr>
                      <a:r>
                        <a:rPr lang="en-US" sz="1800" kern="100" dirty="0">
                          <a:effectLst/>
                        </a:rPr>
                        <a:t> </a:t>
                      </a:r>
                      <a:endParaRPr lang="ja-JP" sz="1800" kern="100" dirty="0">
                        <a:effectLst/>
                        <a:latin typeface="ＭＳ 明朝"/>
                        <a:cs typeface="Courier New"/>
                      </a:endParaRPr>
                    </a:p>
                  </a:txBody>
                  <a:tcPr marL="68580" marR="68580" marT="0" marB="0"/>
                </a:tc>
                <a:tc>
                  <a:txBody>
                    <a:bodyPr/>
                    <a:lstStyle/>
                    <a:p>
                      <a:pPr algn="ctr">
                        <a:spcAft>
                          <a:spcPts val="0"/>
                        </a:spcAft>
                      </a:pPr>
                      <a:r>
                        <a:rPr lang="en-US" sz="1800" kern="100">
                          <a:effectLst/>
                        </a:rPr>
                        <a:t>(1)</a:t>
                      </a:r>
                      <a:endParaRPr lang="ja-JP" sz="1800" kern="100">
                        <a:effectLst/>
                        <a:latin typeface="ＭＳ 明朝"/>
                        <a:cs typeface="Courier New"/>
                      </a:endParaRPr>
                    </a:p>
                  </a:txBody>
                  <a:tcPr marL="68580" marR="68580" marT="0" marB="0"/>
                </a:tc>
                <a:tc>
                  <a:txBody>
                    <a:bodyPr/>
                    <a:lstStyle/>
                    <a:p>
                      <a:pPr algn="ctr">
                        <a:spcAft>
                          <a:spcPts val="0"/>
                        </a:spcAft>
                      </a:pPr>
                      <a:r>
                        <a:rPr lang="en-US" sz="1800" kern="100">
                          <a:effectLst/>
                        </a:rPr>
                        <a:t>(2)</a:t>
                      </a:r>
                      <a:endParaRPr lang="ja-JP" sz="1800" kern="100">
                        <a:effectLst/>
                        <a:latin typeface="ＭＳ 明朝"/>
                        <a:cs typeface="Courier New"/>
                      </a:endParaRPr>
                    </a:p>
                  </a:txBody>
                  <a:tcPr marL="68580" marR="68580" marT="0" marB="0"/>
                </a:tc>
              </a:tr>
              <a:tr h="322596">
                <a:tc>
                  <a:txBody>
                    <a:bodyPr/>
                    <a:lstStyle/>
                    <a:p>
                      <a:pPr algn="just">
                        <a:spcAft>
                          <a:spcPts val="0"/>
                        </a:spcAft>
                      </a:pPr>
                      <a:r>
                        <a:rPr lang="en-US" sz="1800" kern="100" dirty="0">
                          <a:effectLst/>
                        </a:rPr>
                        <a:t> </a:t>
                      </a:r>
                      <a:endParaRPr lang="ja-JP" sz="1800" kern="100" dirty="0">
                        <a:effectLst/>
                        <a:latin typeface="ＭＳ 明朝"/>
                        <a:cs typeface="Courier New"/>
                      </a:endParaRPr>
                    </a:p>
                  </a:txBody>
                  <a:tcPr marL="68580" marR="68580" marT="0" marB="0"/>
                </a:tc>
                <a:tc>
                  <a:txBody>
                    <a:bodyPr/>
                    <a:lstStyle/>
                    <a:p>
                      <a:pPr algn="ctr">
                        <a:spcAft>
                          <a:spcPts val="0"/>
                        </a:spcAft>
                      </a:pPr>
                      <a:r>
                        <a:rPr lang="en-US" sz="1800" kern="100" dirty="0">
                          <a:effectLst/>
                        </a:rPr>
                        <a:t>Leisure</a:t>
                      </a:r>
                      <a:endParaRPr lang="ja-JP" sz="1800" kern="100" dirty="0">
                        <a:effectLst/>
                        <a:latin typeface="ＭＳ 明朝"/>
                        <a:cs typeface="Courier New"/>
                      </a:endParaRPr>
                    </a:p>
                  </a:txBody>
                  <a:tcPr marL="68580" marR="68580" marT="0" marB="0"/>
                </a:tc>
                <a:tc>
                  <a:txBody>
                    <a:bodyPr/>
                    <a:lstStyle/>
                    <a:p>
                      <a:pPr algn="ctr">
                        <a:spcAft>
                          <a:spcPts val="0"/>
                        </a:spcAft>
                      </a:pPr>
                      <a:r>
                        <a:rPr lang="en-US" sz="1800" kern="100">
                          <a:effectLst/>
                        </a:rPr>
                        <a:t>Other activities</a:t>
                      </a:r>
                      <a:endParaRPr lang="ja-JP" sz="1800" kern="100">
                        <a:effectLst/>
                        <a:latin typeface="ＭＳ 明朝"/>
                        <a:cs typeface="Courier New"/>
                      </a:endParaRPr>
                    </a:p>
                  </a:txBody>
                  <a:tcPr marL="68580" marR="68580" marT="0" marB="0"/>
                </a:tc>
              </a:tr>
              <a:tr h="322596">
                <a:tc>
                  <a:txBody>
                    <a:bodyPr/>
                    <a:lstStyle/>
                    <a:p>
                      <a:pPr algn="just">
                        <a:spcAft>
                          <a:spcPts val="0"/>
                        </a:spcAft>
                      </a:pPr>
                      <a:r>
                        <a:rPr lang="en-US" sz="1800" kern="100">
                          <a:effectLst/>
                        </a:rPr>
                        <a:t>Head Education</a:t>
                      </a:r>
                      <a:endParaRPr lang="ja-JP" sz="1800" kern="100">
                        <a:effectLst/>
                        <a:latin typeface="ＭＳ 明朝"/>
                        <a:cs typeface="Courier New"/>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-4.26</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a:effectLst/>
                          <a:latin typeface="+mn-lt"/>
                          <a:ea typeface="ＭＳ 明朝"/>
                          <a:cs typeface="Times New Roman"/>
                        </a:rPr>
                        <a:t>-1.09</a:t>
                      </a:r>
                      <a:endParaRPr lang="ja-JP" sz="2000" kern="100">
                        <a:effectLst/>
                        <a:latin typeface="+mn-lt"/>
                        <a:ea typeface="ＭＳ 明朝"/>
                        <a:cs typeface="Times New Roman"/>
                      </a:endParaRPr>
                    </a:p>
                  </a:txBody>
                  <a:tcPr marL="68580" marR="68580" marT="0" marB="0"/>
                </a:tc>
              </a:tr>
              <a:tr h="322596">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(1.60)</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a:effectLst/>
                          <a:latin typeface="+mn-lt"/>
                          <a:ea typeface="ＭＳ 明朝"/>
                          <a:cs typeface="Times New Roman"/>
                        </a:rPr>
                        <a:t>(1.35)</a:t>
                      </a:r>
                      <a:endParaRPr lang="ja-JP" sz="2000" kern="100">
                        <a:effectLst/>
                        <a:latin typeface="+mn-lt"/>
                        <a:ea typeface="ＭＳ 明朝"/>
                        <a:cs typeface="Times New Roman"/>
                      </a:endParaRPr>
                    </a:p>
                  </a:txBody>
                  <a:tcPr marL="68580" marR="68580" marT="0" marB="0"/>
                </a:tc>
              </a:tr>
              <a:tr h="322596">
                <a:tc>
                  <a:txBody>
                    <a:bodyPr/>
                    <a:lstStyle/>
                    <a:p>
                      <a:pPr algn="just">
                        <a:spcAft>
                          <a:spcPts val="0"/>
                        </a:spcAft>
                      </a:pPr>
                      <a:r>
                        <a:rPr lang="en-US" sz="1800" kern="100">
                          <a:effectLst/>
                        </a:rPr>
                        <a:t>(H Education -12) × 2001</a:t>
                      </a:r>
                      <a:endParaRPr lang="ja-JP" sz="1800" kern="100">
                        <a:effectLst/>
                        <a:latin typeface="ＭＳ 明朝"/>
                        <a:cs typeface="Courier New"/>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-3.11</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a:effectLst/>
                          <a:latin typeface="+mn-lt"/>
                          <a:ea typeface="ＭＳ 明朝"/>
                          <a:cs typeface="Times New Roman"/>
                        </a:rPr>
                        <a:t>1.72</a:t>
                      </a:r>
                      <a:endParaRPr lang="ja-JP" sz="2000" kern="100">
                        <a:effectLst/>
                        <a:latin typeface="+mn-lt"/>
                        <a:ea typeface="ＭＳ 明朝"/>
                        <a:cs typeface="Times New Roman"/>
                      </a:endParaRPr>
                    </a:p>
                  </a:txBody>
                  <a:tcPr marL="68580" marR="68580" marT="0" marB="0"/>
                </a:tc>
              </a:tr>
              <a:tr h="322596">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(2.44)</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a:effectLst/>
                          <a:latin typeface="+mn-lt"/>
                          <a:ea typeface="ＭＳ 明朝"/>
                          <a:cs typeface="Times New Roman"/>
                        </a:rPr>
                        <a:t>(2.07)</a:t>
                      </a:r>
                      <a:endParaRPr lang="ja-JP" sz="2000" kern="100">
                        <a:effectLst/>
                        <a:latin typeface="+mn-lt"/>
                        <a:ea typeface="ＭＳ 明朝"/>
                        <a:cs typeface="Times New Roman"/>
                      </a:endParaRPr>
                    </a:p>
                  </a:txBody>
                  <a:tcPr marL="68580" marR="68580" marT="0" marB="0"/>
                </a:tc>
              </a:tr>
              <a:tr h="322596">
                <a:tc>
                  <a:txBody>
                    <a:bodyPr/>
                    <a:lstStyle/>
                    <a:p>
                      <a:pPr algn="just">
                        <a:spcAft>
                          <a:spcPts val="0"/>
                        </a:spcAft>
                      </a:pPr>
                      <a:r>
                        <a:rPr lang="en-US" sz="1800" kern="100">
                          <a:effectLst/>
                        </a:rPr>
                        <a:t>(H Education -12) × 2006</a:t>
                      </a:r>
                      <a:endParaRPr lang="ja-JP" sz="1800" kern="100">
                        <a:effectLst/>
                        <a:latin typeface="ＭＳ 明朝"/>
                        <a:cs typeface="Courier New"/>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-7.30</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a:effectLst/>
                          <a:latin typeface="+mn-lt"/>
                          <a:ea typeface="ＭＳ 明朝"/>
                          <a:cs typeface="Times New Roman"/>
                        </a:rPr>
                        <a:t>0.30</a:t>
                      </a:r>
                      <a:endParaRPr lang="ja-JP" sz="2000" kern="100">
                        <a:effectLst/>
                        <a:latin typeface="+mn-lt"/>
                        <a:ea typeface="ＭＳ 明朝"/>
                        <a:cs typeface="Times New Roman"/>
                      </a:endParaRPr>
                    </a:p>
                  </a:txBody>
                  <a:tcPr marL="68580" marR="68580" marT="0" marB="0"/>
                </a:tc>
              </a:tr>
              <a:tr h="322596">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(2.56)</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a:effectLst/>
                          <a:latin typeface="+mn-lt"/>
                          <a:ea typeface="ＭＳ 明朝"/>
                          <a:cs typeface="Times New Roman"/>
                        </a:rPr>
                        <a:t>(2.70)</a:t>
                      </a:r>
                      <a:endParaRPr lang="ja-JP" sz="2000" kern="100">
                        <a:effectLst/>
                        <a:latin typeface="+mn-lt"/>
                        <a:ea typeface="ＭＳ 明朝"/>
                        <a:cs typeface="Times New Roman"/>
                      </a:endParaRPr>
                    </a:p>
                  </a:txBody>
                  <a:tcPr marL="68580" marR="68580" marT="0" marB="0"/>
                </a:tc>
              </a:tr>
              <a:tr h="322596">
                <a:tc>
                  <a:txBody>
                    <a:bodyPr/>
                    <a:lstStyle/>
                    <a:p>
                      <a:pPr algn="just">
                        <a:spcAft>
                          <a:spcPts val="0"/>
                        </a:spcAft>
                      </a:pPr>
                      <a:r>
                        <a:rPr lang="en-US" sz="1800" kern="100">
                          <a:effectLst/>
                        </a:rPr>
                        <a:t>2001</a:t>
                      </a:r>
                      <a:endParaRPr lang="ja-JP" sz="1800" kern="100">
                        <a:effectLst/>
                        <a:latin typeface="ＭＳ 明朝"/>
                        <a:cs typeface="Courier New"/>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-20.91</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a:effectLst/>
                          <a:latin typeface="+mn-lt"/>
                          <a:ea typeface="ＭＳ 明朝"/>
                          <a:cs typeface="Times New Roman"/>
                        </a:rPr>
                        <a:t>-3.33</a:t>
                      </a:r>
                      <a:endParaRPr lang="ja-JP" sz="2000" kern="100">
                        <a:effectLst/>
                        <a:latin typeface="+mn-lt"/>
                        <a:ea typeface="ＭＳ 明朝"/>
                        <a:cs typeface="Times New Roman"/>
                      </a:endParaRPr>
                    </a:p>
                  </a:txBody>
                  <a:tcPr marL="68580" marR="68580" marT="0" marB="0"/>
                </a:tc>
              </a:tr>
              <a:tr h="322596">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(5.99)</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a:effectLst/>
                          <a:latin typeface="+mn-lt"/>
                          <a:ea typeface="ＭＳ 明朝"/>
                          <a:cs typeface="Times New Roman"/>
                        </a:rPr>
                        <a:t>(5.04)</a:t>
                      </a:r>
                      <a:endParaRPr lang="ja-JP" sz="2000" kern="100">
                        <a:effectLst/>
                        <a:latin typeface="+mn-lt"/>
                        <a:ea typeface="ＭＳ 明朝"/>
                        <a:cs typeface="Times New Roman"/>
                      </a:endParaRPr>
                    </a:p>
                  </a:txBody>
                  <a:tcPr marL="68580" marR="68580" marT="0" marB="0"/>
                </a:tc>
              </a:tr>
              <a:tr h="322596">
                <a:tc>
                  <a:txBody>
                    <a:bodyPr/>
                    <a:lstStyle/>
                    <a:p>
                      <a:pPr algn="just">
                        <a:spcAft>
                          <a:spcPts val="0"/>
                        </a:spcAft>
                      </a:pPr>
                      <a:r>
                        <a:rPr lang="en-US" sz="1800" kern="100">
                          <a:effectLst/>
                        </a:rPr>
                        <a:t>2006</a:t>
                      </a:r>
                      <a:endParaRPr lang="ja-JP" sz="1800" kern="100">
                        <a:effectLst/>
                        <a:latin typeface="ＭＳ 明朝"/>
                        <a:cs typeface="Courier New"/>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-24.73</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a:effectLst/>
                          <a:latin typeface="+mn-lt"/>
                          <a:ea typeface="ＭＳ 明朝"/>
                          <a:cs typeface="Times New Roman"/>
                        </a:rPr>
                        <a:t>8.67</a:t>
                      </a:r>
                      <a:endParaRPr lang="ja-JP" sz="2000" kern="100">
                        <a:effectLst/>
                        <a:latin typeface="+mn-lt"/>
                        <a:ea typeface="ＭＳ 明朝"/>
                        <a:cs typeface="Times New Roman"/>
                      </a:endParaRPr>
                    </a:p>
                  </a:txBody>
                  <a:tcPr marL="68580" marR="68580" marT="0" marB="0"/>
                </a:tc>
              </a:tr>
              <a:tr h="322596">
                <a:tc>
                  <a:txBody>
                    <a:bodyPr/>
                    <a:lstStyle/>
                    <a:p>
                      <a:pPr algn="just">
                        <a:spcAft>
                          <a:spcPts val="0"/>
                        </a:spcAft>
                      </a:pPr>
                      <a:r>
                        <a:rPr lang="en-US" sz="1800" kern="100">
                          <a:effectLst/>
                        </a:rPr>
                        <a:t> </a:t>
                      </a:r>
                      <a:endParaRPr lang="ja-JP" sz="1800" kern="100">
                        <a:effectLst/>
                        <a:latin typeface="ＭＳ 明朝"/>
                        <a:cs typeface="Courier New"/>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(6.69)</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a:effectLst/>
                          <a:latin typeface="+mn-lt"/>
                          <a:ea typeface="ＭＳ 明朝"/>
                          <a:cs typeface="Times New Roman"/>
                        </a:rPr>
                        <a:t>(5.69)</a:t>
                      </a:r>
                      <a:endParaRPr lang="ja-JP" sz="2000" kern="100">
                        <a:effectLst/>
                        <a:latin typeface="+mn-lt"/>
                        <a:ea typeface="ＭＳ 明朝"/>
                        <a:cs typeface="Times New Roman"/>
                      </a:endParaRPr>
                    </a:p>
                  </a:txBody>
                  <a:tcPr marL="68580" marR="68580" marT="0" marB="0"/>
                </a:tc>
              </a:tr>
              <a:tr h="368681">
                <a:tc>
                  <a:txBody>
                    <a:bodyPr/>
                    <a:lstStyle/>
                    <a:p>
                      <a:pPr algn="l">
                        <a:spcAft>
                          <a:spcPts val="0"/>
                        </a:spcAft>
                      </a:pPr>
                      <a:r>
                        <a:rPr lang="en-US" sz="1800" kern="0">
                          <a:effectLst/>
                        </a:rPr>
                        <a:t>R</a:t>
                      </a:r>
                      <a:r>
                        <a:rPr lang="en-US" sz="1800" kern="0" baseline="30000">
                          <a:effectLst/>
                        </a:rPr>
                        <a:t>2</a:t>
                      </a:r>
                      <a:endParaRPr lang="ja-JP" sz="1800" kern="100">
                        <a:effectLst/>
                        <a:latin typeface="Century"/>
                        <a:ea typeface="ＭＳ 明朝"/>
                        <a:cs typeface="Times New Roman"/>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0.03</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a:effectLst/>
                          <a:latin typeface="+mn-lt"/>
                          <a:ea typeface="ＭＳ 明朝"/>
                          <a:cs typeface="Times New Roman"/>
                        </a:rPr>
                        <a:t>0.00</a:t>
                      </a:r>
                      <a:endParaRPr lang="ja-JP" sz="2000" kern="100">
                        <a:effectLst/>
                        <a:latin typeface="+mn-lt"/>
                        <a:ea typeface="ＭＳ 明朝"/>
                        <a:cs typeface="Times New Roman"/>
                      </a:endParaRPr>
                    </a:p>
                  </a:txBody>
                  <a:tcPr marL="68580" marR="68580" marT="0" marB="0"/>
                </a:tc>
              </a:tr>
              <a:tr h="368681">
                <a:tc>
                  <a:txBody>
                    <a:bodyPr/>
                    <a:lstStyle/>
                    <a:p>
                      <a:pPr algn="l">
                        <a:spcAft>
                          <a:spcPts val="0"/>
                        </a:spcAft>
                      </a:pPr>
                      <a:r>
                        <a:rPr lang="en-US" sz="1800" kern="0">
                          <a:effectLst/>
                        </a:rPr>
                        <a:t>N</a:t>
                      </a:r>
                      <a:endParaRPr lang="ja-JP" sz="1800" kern="100">
                        <a:effectLst/>
                        <a:latin typeface="Century"/>
                        <a:ea typeface="ＭＳ 明朝"/>
                        <a:cs typeface="Times New Roman"/>
                      </a:endParaRPr>
                    </a:p>
                  </a:txBody>
                  <a:tcPr marL="68580" marR="68580" marT="0" marB="0"/>
                </a:tc>
                <a:tc>
                  <a:txBody>
                    <a:bodyPr/>
                    <a:lstStyle/>
                    <a:p>
                      <a:pPr algn="ctr">
                        <a:spcAft>
                          <a:spcPts val="0"/>
                        </a:spcAft>
                        <a:tabLst>
                          <a:tab pos="427990" algn="dec"/>
                        </a:tabLst>
                      </a:pPr>
                      <a:r>
                        <a:rPr lang="en-US" sz="2000" kern="0">
                          <a:effectLst/>
                          <a:latin typeface="+mn-lt"/>
                          <a:ea typeface="ＭＳ 明朝"/>
                          <a:cs typeface="Times New Roman"/>
                        </a:rPr>
                        <a:t>16,637</a:t>
                      </a:r>
                      <a:endParaRPr lang="ja-JP" sz="20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2000" kern="0" dirty="0">
                          <a:effectLst/>
                          <a:latin typeface="+mn-lt"/>
                          <a:ea typeface="ＭＳ 明朝"/>
                          <a:cs typeface="Times New Roman"/>
                        </a:rPr>
                        <a:t>16,637</a:t>
                      </a:r>
                      <a:endParaRPr lang="ja-JP" sz="2000" kern="100" dirty="0">
                        <a:effectLst/>
                        <a:latin typeface="+mn-lt"/>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44248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400" b="1" dirty="0"/>
              <a:t>Changes of Child's Time Use, Minutes Per Day, </a:t>
            </a:r>
            <a:r>
              <a:rPr lang="en-US" altLang="ja-JP" sz="2400" b="1" dirty="0" smtClean="0"/>
              <a:t>Daily Mean, </a:t>
            </a:r>
            <a:r>
              <a:rPr lang="en-US" altLang="ja-JP" sz="2400" b="1" dirty="0"/>
              <a:t>Prefecture × Year Fixed Effects Included, 9</a:t>
            </a:r>
            <a:r>
              <a:rPr lang="en-US" altLang="ja-JP" sz="2400" b="1" baseline="30000" dirty="0"/>
              <a:t>th</a:t>
            </a:r>
            <a:r>
              <a:rPr lang="en-US" altLang="ja-JP" sz="2400" b="1" dirty="0"/>
              <a:t> Graders</a:t>
            </a:r>
            <a:endParaRPr kumimoji="1" lang="ja-JP" altLang="en-US" sz="2400" dirty="0"/>
          </a:p>
        </p:txBody>
      </p:sp>
      <p:graphicFrame>
        <p:nvGraphicFramePr>
          <p:cNvPr id="4" name="表 3"/>
          <p:cNvGraphicFramePr>
            <a:graphicFrameLocks noGrp="1"/>
          </p:cNvGraphicFramePr>
          <p:nvPr>
            <p:extLst>
              <p:ext uri="{D42A27DB-BD31-4B8C-83A1-F6EECF244321}">
                <p14:modId xmlns:p14="http://schemas.microsoft.com/office/powerpoint/2010/main" val="2359426123"/>
              </p:ext>
            </p:extLst>
          </p:nvPr>
        </p:nvGraphicFramePr>
        <p:xfrm>
          <a:off x="611560" y="1484784"/>
          <a:ext cx="7704856" cy="2830604"/>
        </p:xfrm>
        <a:graphic>
          <a:graphicData uri="http://schemas.openxmlformats.org/drawingml/2006/table">
            <a:tbl>
              <a:tblPr firstRow="1" firstCol="1" bandRow="1">
                <a:tableStyleId>{5C22544A-7EE6-4342-B048-85BDC9FD1C3A}</a:tableStyleId>
              </a:tblPr>
              <a:tblGrid>
                <a:gridCol w="2880320"/>
                <a:gridCol w="1314999"/>
                <a:gridCol w="1712190"/>
                <a:gridCol w="1797347"/>
              </a:tblGrid>
              <a:tr h="279031">
                <a:tc>
                  <a:txBody>
                    <a:bodyPr/>
                    <a:lstStyle/>
                    <a:p>
                      <a:pPr algn="just">
                        <a:spcAft>
                          <a:spcPts val="0"/>
                        </a:spcAft>
                      </a:pPr>
                      <a:r>
                        <a:rPr lang="en-US" sz="1800" kern="100" dirty="0">
                          <a:effectLst/>
                          <a:latin typeface="+mn-lt"/>
                          <a:ea typeface="+mn-ea"/>
                        </a:rPr>
                        <a:t> </a:t>
                      </a:r>
                      <a:endParaRPr lang="ja-JP" sz="1800" kern="100" dirty="0">
                        <a:effectLst/>
                        <a:latin typeface="+mn-lt"/>
                        <a:ea typeface="+mn-ea"/>
                        <a:cs typeface="Courier New"/>
                      </a:endParaRPr>
                    </a:p>
                  </a:txBody>
                  <a:tcPr marL="68580" marR="68580" marT="0" marB="0"/>
                </a:tc>
                <a:tc>
                  <a:txBody>
                    <a:bodyPr/>
                    <a:lstStyle/>
                    <a:p>
                      <a:pPr algn="ctr">
                        <a:spcAft>
                          <a:spcPts val="0"/>
                        </a:spcAft>
                      </a:pPr>
                      <a:r>
                        <a:rPr lang="en-US" sz="1800" kern="100">
                          <a:effectLst/>
                          <a:latin typeface="+mn-lt"/>
                          <a:ea typeface="+mn-ea"/>
                        </a:rPr>
                        <a:t>(1)</a:t>
                      </a:r>
                      <a:endParaRPr lang="ja-JP" sz="1800" kern="100">
                        <a:effectLst/>
                        <a:latin typeface="+mn-lt"/>
                        <a:ea typeface="+mn-ea"/>
                        <a:cs typeface="Courier New"/>
                      </a:endParaRPr>
                    </a:p>
                  </a:txBody>
                  <a:tcPr marL="68580" marR="68580" marT="0" marB="0"/>
                </a:tc>
                <a:tc>
                  <a:txBody>
                    <a:bodyPr/>
                    <a:lstStyle/>
                    <a:p>
                      <a:pPr algn="ctr">
                        <a:spcAft>
                          <a:spcPts val="0"/>
                        </a:spcAft>
                      </a:pPr>
                      <a:r>
                        <a:rPr lang="en-US" sz="1800" kern="100">
                          <a:effectLst/>
                          <a:latin typeface="+mn-lt"/>
                          <a:ea typeface="+mn-ea"/>
                        </a:rPr>
                        <a:t>(2)</a:t>
                      </a:r>
                      <a:endParaRPr lang="ja-JP" sz="1800" kern="100">
                        <a:effectLst/>
                        <a:latin typeface="+mn-lt"/>
                        <a:ea typeface="+mn-ea"/>
                        <a:cs typeface="Courier New"/>
                      </a:endParaRPr>
                    </a:p>
                  </a:txBody>
                  <a:tcPr marL="68580" marR="68580" marT="0" marB="0"/>
                </a:tc>
                <a:tc>
                  <a:txBody>
                    <a:bodyPr/>
                    <a:lstStyle/>
                    <a:p>
                      <a:pPr algn="ctr">
                        <a:spcAft>
                          <a:spcPts val="0"/>
                        </a:spcAft>
                      </a:pPr>
                      <a:r>
                        <a:rPr lang="en-US" sz="1800" kern="100">
                          <a:effectLst/>
                          <a:latin typeface="+mn-lt"/>
                          <a:ea typeface="+mn-ea"/>
                        </a:rPr>
                        <a:t>(3)</a:t>
                      </a:r>
                      <a:endParaRPr lang="ja-JP" sz="1800" kern="100">
                        <a:effectLst/>
                        <a:latin typeface="+mn-lt"/>
                        <a:ea typeface="+mn-ea"/>
                        <a:cs typeface="Courier New"/>
                      </a:endParaRPr>
                    </a:p>
                  </a:txBody>
                  <a:tcPr marL="68580" marR="68580" marT="0" marB="0"/>
                </a:tc>
              </a:tr>
              <a:tr h="297033">
                <a:tc>
                  <a:txBody>
                    <a:bodyPr/>
                    <a:lstStyle/>
                    <a:p>
                      <a:pPr algn="just">
                        <a:spcAft>
                          <a:spcPts val="0"/>
                        </a:spcAft>
                      </a:pPr>
                      <a:r>
                        <a:rPr lang="en-US" sz="1800" kern="100" dirty="0">
                          <a:effectLst/>
                          <a:latin typeface="+mn-lt"/>
                          <a:ea typeface="+mn-ea"/>
                        </a:rPr>
                        <a:t>Activity</a:t>
                      </a:r>
                      <a:endParaRPr lang="ja-JP" sz="1800" kern="100" dirty="0">
                        <a:effectLst/>
                        <a:latin typeface="+mn-lt"/>
                        <a:ea typeface="+mn-ea"/>
                        <a:cs typeface="Courier New"/>
                      </a:endParaRPr>
                    </a:p>
                  </a:txBody>
                  <a:tcPr marL="68580" marR="68580" marT="0" marB="0"/>
                </a:tc>
                <a:tc>
                  <a:txBody>
                    <a:bodyPr/>
                    <a:lstStyle/>
                    <a:p>
                      <a:pPr algn="ctr">
                        <a:spcAft>
                          <a:spcPts val="0"/>
                        </a:spcAft>
                      </a:pPr>
                      <a:r>
                        <a:rPr lang="en-US" sz="1800" kern="100">
                          <a:effectLst/>
                          <a:latin typeface="+mn-lt"/>
                          <a:ea typeface="+mn-ea"/>
                        </a:rPr>
                        <a:t>Study</a:t>
                      </a:r>
                      <a:endParaRPr lang="ja-JP" sz="1800" kern="100">
                        <a:effectLst/>
                        <a:latin typeface="+mn-lt"/>
                        <a:ea typeface="+mn-ea"/>
                        <a:cs typeface="Courier New"/>
                      </a:endParaRPr>
                    </a:p>
                  </a:txBody>
                  <a:tcPr marL="68580" marR="68580" marT="0" marB="0"/>
                </a:tc>
                <a:tc>
                  <a:txBody>
                    <a:bodyPr/>
                    <a:lstStyle/>
                    <a:p>
                      <a:pPr algn="ctr">
                        <a:spcAft>
                          <a:spcPts val="0"/>
                        </a:spcAft>
                      </a:pPr>
                      <a:r>
                        <a:rPr lang="en-US" sz="1800" kern="100">
                          <a:effectLst/>
                          <a:latin typeface="+mn-lt"/>
                          <a:ea typeface="+mn-ea"/>
                        </a:rPr>
                        <a:t>Leisure</a:t>
                      </a:r>
                      <a:endParaRPr lang="ja-JP" sz="1800" kern="100">
                        <a:effectLst/>
                        <a:latin typeface="+mn-lt"/>
                        <a:ea typeface="+mn-ea"/>
                        <a:cs typeface="Courier New"/>
                      </a:endParaRPr>
                    </a:p>
                  </a:txBody>
                  <a:tcPr marL="68580" marR="68580" marT="0" marB="0"/>
                </a:tc>
                <a:tc>
                  <a:txBody>
                    <a:bodyPr/>
                    <a:lstStyle/>
                    <a:p>
                      <a:pPr algn="ctr">
                        <a:spcAft>
                          <a:spcPts val="0"/>
                        </a:spcAft>
                      </a:pPr>
                      <a:r>
                        <a:rPr lang="en-US" sz="1800" kern="100">
                          <a:effectLst/>
                          <a:latin typeface="+mn-lt"/>
                          <a:ea typeface="+mn-ea"/>
                        </a:rPr>
                        <a:t>Other activities</a:t>
                      </a:r>
                      <a:endParaRPr lang="ja-JP" sz="1800" kern="100">
                        <a:effectLst/>
                        <a:latin typeface="+mn-lt"/>
                        <a:ea typeface="+mn-ea"/>
                        <a:cs typeface="Courier New"/>
                      </a:endParaRPr>
                    </a:p>
                  </a:txBody>
                  <a:tcPr marL="68580" marR="68580" marT="0" marB="0"/>
                </a:tc>
              </a:tr>
              <a:tr h="288032">
                <a:tc>
                  <a:txBody>
                    <a:bodyPr/>
                    <a:lstStyle/>
                    <a:p>
                      <a:pPr algn="just">
                        <a:spcAft>
                          <a:spcPts val="0"/>
                        </a:spcAft>
                      </a:pPr>
                      <a:r>
                        <a:rPr lang="en-US" sz="1800" kern="100" dirty="0">
                          <a:effectLst/>
                          <a:latin typeface="+mn-lt"/>
                          <a:ea typeface="+mn-ea"/>
                        </a:rPr>
                        <a:t>Head Education</a:t>
                      </a:r>
                      <a:endParaRPr lang="ja-JP" sz="1800" kern="100" dirty="0">
                        <a:effectLst/>
                        <a:latin typeface="+mn-lt"/>
                        <a:ea typeface="+mn-ea"/>
                        <a:cs typeface="Courier New"/>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5.78</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84810" algn="dec"/>
                        </a:tabLst>
                      </a:pPr>
                      <a:r>
                        <a:rPr lang="en-US" sz="1800" kern="0">
                          <a:effectLst/>
                          <a:latin typeface="+mn-lt"/>
                          <a:ea typeface="ＭＳ 明朝"/>
                          <a:cs typeface="Times New Roman"/>
                        </a:rPr>
                        <a:t>-4.46</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-1.32</a:t>
                      </a:r>
                      <a:endParaRPr lang="ja-JP" sz="1800" kern="100">
                        <a:effectLst/>
                        <a:latin typeface="+mn-lt"/>
                        <a:ea typeface="ＭＳ 明朝"/>
                        <a:cs typeface="Times New Roman"/>
                      </a:endParaRPr>
                    </a:p>
                  </a:txBody>
                  <a:tcPr marL="68580" marR="68580" marT="0" marB="0"/>
                </a:tc>
              </a:tr>
              <a:tr h="279031">
                <a:tc>
                  <a:txBody>
                    <a:bodyPr/>
                    <a:lstStyle/>
                    <a:p>
                      <a:endParaRPr lang="ja-JP" sz="1800" kern="100">
                        <a:effectLst/>
                        <a:latin typeface="+mn-lt"/>
                        <a:ea typeface="+mn-ea"/>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(1.84)</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84810" algn="dec"/>
                        </a:tabLst>
                      </a:pPr>
                      <a:r>
                        <a:rPr lang="en-US" sz="1800" kern="0">
                          <a:effectLst/>
                          <a:latin typeface="+mn-lt"/>
                          <a:ea typeface="ＭＳ 明朝"/>
                          <a:cs typeface="Times New Roman"/>
                        </a:rPr>
                        <a:t>(1.59)</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(1.38)</a:t>
                      </a:r>
                      <a:endParaRPr lang="ja-JP" sz="1800" kern="100">
                        <a:effectLst/>
                        <a:latin typeface="+mn-lt"/>
                        <a:ea typeface="ＭＳ 明朝"/>
                        <a:cs typeface="Times New Roman"/>
                      </a:endParaRPr>
                    </a:p>
                  </a:txBody>
                  <a:tcPr marL="68580" marR="68580" marT="0" marB="0"/>
                </a:tc>
              </a:tr>
              <a:tr h="225025">
                <a:tc>
                  <a:txBody>
                    <a:bodyPr/>
                    <a:lstStyle/>
                    <a:p>
                      <a:pPr algn="just">
                        <a:spcAft>
                          <a:spcPts val="0"/>
                        </a:spcAft>
                      </a:pPr>
                      <a:r>
                        <a:rPr lang="en-US" sz="1800" kern="100" dirty="0">
                          <a:effectLst/>
                          <a:latin typeface="+mn-lt"/>
                          <a:ea typeface="+mn-ea"/>
                        </a:rPr>
                        <a:t>(Head Education -12) ×2001</a:t>
                      </a:r>
                      <a:endParaRPr lang="ja-JP" sz="1800" kern="100" dirty="0">
                        <a:effectLst/>
                        <a:latin typeface="+mn-lt"/>
                        <a:ea typeface="+mn-ea"/>
                        <a:cs typeface="Courier New"/>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1.60</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84810" algn="dec"/>
                        </a:tabLst>
                      </a:pPr>
                      <a:r>
                        <a:rPr lang="en-US" sz="1800" kern="0">
                          <a:effectLst/>
                          <a:latin typeface="+mn-lt"/>
                          <a:ea typeface="ＭＳ 明朝"/>
                          <a:cs typeface="Times New Roman"/>
                        </a:rPr>
                        <a:t>-2.75</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1.15</a:t>
                      </a:r>
                      <a:endParaRPr lang="ja-JP" sz="1800" kern="100">
                        <a:effectLst/>
                        <a:latin typeface="+mn-lt"/>
                        <a:ea typeface="ＭＳ 明朝"/>
                        <a:cs typeface="Times New Roman"/>
                      </a:endParaRPr>
                    </a:p>
                  </a:txBody>
                  <a:tcPr marL="68580" marR="68580" marT="0" marB="0"/>
                </a:tc>
              </a:tr>
              <a:tr h="279031">
                <a:tc>
                  <a:txBody>
                    <a:bodyPr/>
                    <a:lstStyle/>
                    <a:p>
                      <a:pPr algn="just">
                        <a:spcAft>
                          <a:spcPts val="0"/>
                        </a:spcAft>
                      </a:pPr>
                      <a:r>
                        <a:rPr lang="en-US" sz="1800" kern="100">
                          <a:effectLst/>
                          <a:latin typeface="+mn-lt"/>
                          <a:ea typeface="+mn-ea"/>
                        </a:rPr>
                        <a:t> </a:t>
                      </a:r>
                      <a:endParaRPr lang="ja-JP" sz="1800" kern="100">
                        <a:effectLst/>
                        <a:latin typeface="+mn-lt"/>
                        <a:ea typeface="+mn-ea"/>
                        <a:cs typeface="Courier New"/>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(2.99)</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84810" algn="dec"/>
                        </a:tabLst>
                      </a:pPr>
                      <a:r>
                        <a:rPr lang="en-US" sz="1800" kern="0">
                          <a:effectLst/>
                          <a:latin typeface="+mn-lt"/>
                          <a:ea typeface="ＭＳ 明朝"/>
                          <a:cs typeface="Times New Roman"/>
                        </a:rPr>
                        <a:t>(2.40)</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(2.13)</a:t>
                      </a:r>
                      <a:endParaRPr lang="ja-JP" sz="1800" kern="100">
                        <a:effectLst/>
                        <a:latin typeface="+mn-lt"/>
                        <a:ea typeface="ＭＳ 明朝"/>
                        <a:cs typeface="Times New Roman"/>
                      </a:endParaRPr>
                    </a:p>
                  </a:txBody>
                  <a:tcPr marL="68580" marR="68580" marT="0" marB="0"/>
                </a:tc>
              </a:tr>
              <a:tr h="297033">
                <a:tc>
                  <a:txBody>
                    <a:bodyPr/>
                    <a:lstStyle/>
                    <a:p>
                      <a:pPr algn="just">
                        <a:spcAft>
                          <a:spcPts val="0"/>
                        </a:spcAft>
                      </a:pPr>
                      <a:r>
                        <a:rPr lang="en-US" sz="1800" kern="100">
                          <a:effectLst/>
                          <a:latin typeface="+mn-lt"/>
                          <a:ea typeface="+mn-ea"/>
                        </a:rPr>
                        <a:t>(Head Education -12) ×2006</a:t>
                      </a:r>
                      <a:endParaRPr lang="ja-JP" sz="1800" kern="100">
                        <a:effectLst/>
                        <a:latin typeface="+mn-lt"/>
                        <a:ea typeface="+mn-ea"/>
                        <a:cs typeface="Courier New"/>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7.13</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84810" algn="dec"/>
                        </a:tabLst>
                      </a:pPr>
                      <a:r>
                        <a:rPr lang="en-US" sz="1800" kern="0">
                          <a:effectLst/>
                          <a:latin typeface="+mn-lt"/>
                          <a:ea typeface="ＭＳ 明朝"/>
                          <a:cs typeface="Times New Roman"/>
                        </a:rPr>
                        <a:t>-7.31</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0.18</a:t>
                      </a:r>
                      <a:endParaRPr lang="ja-JP" sz="1800" kern="100">
                        <a:effectLst/>
                        <a:latin typeface="+mn-lt"/>
                        <a:ea typeface="ＭＳ 明朝"/>
                        <a:cs typeface="Times New Roman"/>
                      </a:endParaRPr>
                    </a:p>
                  </a:txBody>
                  <a:tcPr marL="68580" marR="68580" marT="0" marB="0"/>
                </a:tc>
              </a:tr>
              <a:tr h="279031">
                <a:tc>
                  <a:txBody>
                    <a:bodyPr/>
                    <a:lstStyle/>
                    <a:p>
                      <a:pPr algn="just">
                        <a:spcAft>
                          <a:spcPts val="0"/>
                        </a:spcAft>
                      </a:pPr>
                      <a:r>
                        <a:rPr lang="en-US" sz="1800" kern="100">
                          <a:effectLst/>
                          <a:latin typeface="+mn-lt"/>
                          <a:ea typeface="+mn-ea"/>
                        </a:rPr>
                        <a:t> </a:t>
                      </a:r>
                      <a:endParaRPr lang="ja-JP" sz="1800" kern="100">
                        <a:effectLst/>
                        <a:latin typeface="+mn-lt"/>
                        <a:ea typeface="+mn-ea"/>
                        <a:cs typeface="Courier New"/>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(3.39)</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84810" algn="dec"/>
                        </a:tabLst>
                      </a:pPr>
                      <a:r>
                        <a:rPr lang="en-US" sz="1800" kern="0">
                          <a:effectLst/>
                          <a:latin typeface="+mn-lt"/>
                          <a:ea typeface="ＭＳ 明朝"/>
                          <a:cs typeface="Times New Roman"/>
                        </a:rPr>
                        <a:t>(2.61)</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(2.58)</a:t>
                      </a:r>
                      <a:endParaRPr lang="ja-JP" sz="1800" kern="100">
                        <a:effectLst/>
                        <a:latin typeface="+mn-lt"/>
                        <a:ea typeface="ＭＳ 明朝"/>
                        <a:cs typeface="Times New Roman"/>
                      </a:endParaRPr>
                    </a:p>
                  </a:txBody>
                  <a:tcPr marL="68580" marR="68580" marT="0" marB="0"/>
                </a:tc>
              </a:tr>
              <a:tr h="279031">
                <a:tc>
                  <a:txBody>
                    <a:bodyPr/>
                    <a:lstStyle/>
                    <a:p>
                      <a:pPr algn="l">
                        <a:spcAft>
                          <a:spcPts val="0"/>
                        </a:spcAft>
                      </a:pPr>
                      <a:r>
                        <a:rPr lang="en-US" sz="1800" kern="0">
                          <a:effectLst/>
                          <a:latin typeface="+mn-lt"/>
                          <a:ea typeface="+mn-ea"/>
                        </a:rPr>
                        <a:t>R</a:t>
                      </a:r>
                      <a:r>
                        <a:rPr lang="en-US" sz="1800" kern="0" baseline="30000">
                          <a:effectLst/>
                          <a:latin typeface="+mn-lt"/>
                          <a:ea typeface="+mn-ea"/>
                        </a:rPr>
                        <a:t>2</a:t>
                      </a:r>
                      <a:endParaRPr lang="ja-JP" sz="1800" kern="100">
                        <a:effectLst/>
                        <a:latin typeface="+mn-lt"/>
                        <a:ea typeface="+mn-ea"/>
                        <a:cs typeface="Times New Roman"/>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0.80</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84810" algn="dec"/>
                        </a:tabLst>
                      </a:pPr>
                      <a:r>
                        <a:rPr lang="en-US" sz="1800" kern="0">
                          <a:effectLst/>
                          <a:latin typeface="+mn-lt"/>
                          <a:ea typeface="ＭＳ 明朝"/>
                          <a:cs typeface="Times New Roman"/>
                        </a:rPr>
                        <a:t>0.62</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0.96</a:t>
                      </a:r>
                      <a:endParaRPr lang="ja-JP" sz="1800" kern="100">
                        <a:effectLst/>
                        <a:latin typeface="+mn-lt"/>
                        <a:ea typeface="ＭＳ 明朝"/>
                        <a:cs typeface="Times New Roman"/>
                      </a:endParaRPr>
                    </a:p>
                  </a:txBody>
                  <a:tcPr marL="68580" marR="68580" marT="0" marB="0"/>
                </a:tc>
              </a:tr>
              <a:tr h="279031">
                <a:tc>
                  <a:txBody>
                    <a:bodyPr/>
                    <a:lstStyle/>
                    <a:p>
                      <a:pPr algn="l">
                        <a:spcAft>
                          <a:spcPts val="0"/>
                        </a:spcAft>
                      </a:pPr>
                      <a:r>
                        <a:rPr lang="en-US" sz="1800" kern="0">
                          <a:effectLst/>
                          <a:latin typeface="+mn-lt"/>
                          <a:ea typeface="+mn-ea"/>
                        </a:rPr>
                        <a:t>N</a:t>
                      </a:r>
                      <a:endParaRPr lang="ja-JP" sz="1800" kern="100">
                        <a:effectLst/>
                        <a:latin typeface="+mn-lt"/>
                        <a:ea typeface="+mn-ea"/>
                        <a:cs typeface="Times New Roman"/>
                      </a:endParaRPr>
                    </a:p>
                  </a:txBody>
                  <a:tcPr marL="68580" marR="68580" marT="0" marB="0"/>
                </a:tc>
                <a:tc>
                  <a:txBody>
                    <a:bodyPr/>
                    <a:lstStyle/>
                    <a:p>
                      <a:pPr algn="ctr">
                        <a:spcAft>
                          <a:spcPts val="0"/>
                        </a:spcAft>
                        <a:tabLst>
                          <a:tab pos="341630" algn="dec"/>
                        </a:tabLst>
                      </a:pPr>
                      <a:r>
                        <a:rPr lang="en-US" sz="1800" kern="0">
                          <a:effectLst/>
                          <a:latin typeface="+mn-lt"/>
                          <a:ea typeface="ＭＳ 明朝"/>
                          <a:cs typeface="Times New Roman"/>
                        </a:rPr>
                        <a:t>16,637</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84810" algn="dec"/>
                        </a:tabLst>
                      </a:pPr>
                      <a:r>
                        <a:rPr lang="en-US" sz="1800" kern="0">
                          <a:effectLst/>
                          <a:latin typeface="+mn-lt"/>
                          <a:ea typeface="ＭＳ 明朝"/>
                          <a:cs typeface="Times New Roman"/>
                        </a:rPr>
                        <a:t>16,637</a:t>
                      </a:r>
                      <a:endParaRPr lang="ja-JP" sz="1800" kern="100">
                        <a:effectLst/>
                        <a:latin typeface="+mn-lt"/>
                        <a:ea typeface="ＭＳ 明朝"/>
                        <a:cs typeface="Times New Roman"/>
                      </a:endParaRPr>
                    </a:p>
                  </a:txBody>
                  <a:tcPr marL="68580" marR="68580" marT="0" marB="0"/>
                </a:tc>
                <a:tc>
                  <a:txBody>
                    <a:bodyPr/>
                    <a:lstStyle/>
                    <a:p>
                      <a:pPr algn="ctr">
                        <a:spcAft>
                          <a:spcPts val="0"/>
                        </a:spcAft>
                        <a:tabLst>
                          <a:tab pos="341630" algn="dec"/>
                        </a:tabLst>
                      </a:pPr>
                      <a:r>
                        <a:rPr lang="en-US" sz="1800" kern="0" dirty="0">
                          <a:effectLst/>
                          <a:latin typeface="+mn-lt"/>
                          <a:ea typeface="ＭＳ 明朝"/>
                          <a:cs typeface="Times New Roman"/>
                        </a:rPr>
                        <a:t>16,637</a:t>
                      </a:r>
                      <a:endParaRPr lang="ja-JP" sz="1800" kern="100" dirty="0">
                        <a:effectLst/>
                        <a:latin typeface="+mn-lt"/>
                        <a:ea typeface="ＭＳ 明朝"/>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t>Analysis of TIMSS and PISA</a:t>
            </a:r>
            <a:endParaRPr kumimoji="1" lang="ja-JP" altLang="en-US" sz="3600" dirty="0"/>
          </a:p>
        </p:txBody>
      </p:sp>
      <p:sp>
        <p:nvSpPr>
          <p:cNvPr id="3" name="コンテンツ プレースホルダ 2"/>
          <p:cNvSpPr>
            <a:spLocks noGrp="1"/>
          </p:cNvSpPr>
          <p:nvPr>
            <p:ph idx="1"/>
          </p:nvPr>
        </p:nvSpPr>
        <p:spPr>
          <a:xfrm>
            <a:off x="539552" y="1268760"/>
            <a:ext cx="8229600" cy="4525963"/>
          </a:xfrm>
        </p:spPr>
        <p:txBody>
          <a:bodyPr>
            <a:noAutofit/>
          </a:bodyPr>
          <a:lstStyle/>
          <a:p>
            <a:r>
              <a:rPr kumimoji="1" lang="en-US" altLang="ja-JP" sz="2400" dirty="0" smtClean="0"/>
              <a:t>Trends in Mathematics and Science Studies (TIMSS), 1999 and 2003 waves, 150 schools, about 4000 8</a:t>
            </a:r>
            <a:r>
              <a:rPr kumimoji="1" lang="en-US" altLang="ja-JP" sz="2400" baseline="30000" dirty="0" smtClean="0"/>
              <a:t>th</a:t>
            </a:r>
            <a:r>
              <a:rPr kumimoji="1" lang="en-US" altLang="ja-JP" sz="2400" dirty="0" smtClean="0"/>
              <a:t> graders took mathematics and science examinations, each lasting 90 minutes. Student survey includes the number of books at home and the possessions of computer and other items at home.  It also includes parental highest educational attainment in 2003 wave.</a:t>
            </a:r>
          </a:p>
          <a:p>
            <a:r>
              <a:rPr lang="en-US" altLang="ja-JP" sz="2400" dirty="0"/>
              <a:t>T</a:t>
            </a:r>
            <a:r>
              <a:rPr lang="en-US" altLang="ja-JP" sz="2400" dirty="0" smtClean="0"/>
              <a:t>he </a:t>
            </a:r>
            <a:r>
              <a:rPr lang="en-US" altLang="ja-JP" sz="2400" dirty="0"/>
              <a:t>2000 and 2003 waves of OECD </a:t>
            </a:r>
            <a:r>
              <a:rPr lang="en-US" altLang="ja-JP" sz="2400" dirty="0" err="1"/>
              <a:t>Programme</a:t>
            </a:r>
            <a:r>
              <a:rPr lang="en-US" altLang="ja-JP" sz="2400" dirty="0"/>
              <a:t> for International Student Assessment (PISA</a:t>
            </a:r>
            <a:r>
              <a:rPr lang="en-US" altLang="ja-JP" sz="2400" dirty="0" smtClean="0"/>
              <a:t>), about 5,000 10</a:t>
            </a:r>
            <a:r>
              <a:rPr lang="en-US" altLang="ja-JP" sz="2400" baseline="30000" dirty="0" smtClean="0"/>
              <a:t>th</a:t>
            </a:r>
            <a:r>
              <a:rPr lang="en-US" altLang="ja-JP" sz="2400" dirty="0" smtClean="0"/>
              <a:t> graders from 140 schools. Reading, mathematics and science.</a:t>
            </a:r>
            <a:endParaRPr kumimoji="1" lang="ja-JP"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normAutofit/>
          </a:bodyPr>
          <a:lstStyle/>
          <a:p>
            <a:r>
              <a:rPr kumimoji="1" lang="en-US" altLang="ja-JP" sz="3600" dirty="0" smtClean="0"/>
              <a:t>Test Scores, TIMSS and PISA </a:t>
            </a:r>
            <a:endParaRPr kumimoji="1" lang="ja-JP" altLang="en-US" sz="3600" dirty="0"/>
          </a:p>
        </p:txBody>
      </p:sp>
      <p:graphicFrame>
        <p:nvGraphicFramePr>
          <p:cNvPr id="3" name="表 2"/>
          <p:cNvGraphicFramePr>
            <a:graphicFrameLocks noGrp="1"/>
          </p:cNvGraphicFramePr>
          <p:nvPr>
            <p:extLst>
              <p:ext uri="{D42A27DB-BD31-4B8C-83A1-F6EECF244321}">
                <p14:modId xmlns:p14="http://schemas.microsoft.com/office/powerpoint/2010/main" val="2820049212"/>
              </p:ext>
            </p:extLst>
          </p:nvPr>
        </p:nvGraphicFramePr>
        <p:xfrm>
          <a:off x="179512" y="1124744"/>
          <a:ext cx="8208912" cy="5304585"/>
        </p:xfrm>
        <a:graphic>
          <a:graphicData uri="http://schemas.openxmlformats.org/drawingml/2006/table">
            <a:tbl>
              <a:tblPr firstRow="1" firstCol="1" bandRow="1">
                <a:tableStyleId>{5C22544A-7EE6-4342-B048-85BDC9FD1C3A}</a:tableStyleId>
              </a:tblPr>
              <a:tblGrid>
                <a:gridCol w="4032448"/>
                <a:gridCol w="936104"/>
                <a:gridCol w="1010936"/>
                <a:gridCol w="1149304"/>
                <a:gridCol w="1080120"/>
              </a:tblGrid>
              <a:tr h="408045">
                <a:tc>
                  <a:txBody>
                    <a:bodyPr/>
                    <a:lstStyle/>
                    <a:p>
                      <a:pPr algn="just">
                        <a:spcAft>
                          <a:spcPts val="0"/>
                        </a:spcAft>
                      </a:pPr>
                      <a:endParaRPr lang="ja-JP" sz="1800" kern="100" dirty="0">
                        <a:effectLst/>
                        <a:latin typeface="+mn-ea"/>
                        <a:ea typeface="+mn-ea"/>
                        <a:cs typeface="Courier New"/>
                      </a:endParaRPr>
                    </a:p>
                  </a:txBody>
                  <a:tcPr marL="57050" marR="57050" marT="0" marB="0"/>
                </a:tc>
                <a:tc gridSpan="2">
                  <a:txBody>
                    <a:bodyPr/>
                    <a:lstStyle/>
                    <a:p>
                      <a:pPr algn="just">
                        <a:spcAft>
                          <a:spcPts val="0"/>
                        </a:spcAft>
                      </a:pPr>
                      <a:r>
                        <a:rPr lang="en-US" altLang="ja-JP" sz="1800" kern="100" dirty="0" smtClean="0">
                          <a:effectLst/>
                          <a:latin typeface="+mn-ea"/>
                          <a:ea typeface="+mn-ea"/>
                          <a:cs typeface="Courier New"/>
                        </a:rPr>
                        <a:t>TIMSS 8</a:t>
                      </a:r>
                      <a:r>
                        <a:rPr lang="en-US" altLang="ja-JP" sz="1800" kern="100" baseline="30000" dirty="0" smtClean="0">
                          <a:effectLst/>
                          <a:latin typeface="+mn-ea"/>
                          <a:ea typeface="+mn-ea"/>
                          <a:cs typeface="Courier New"/>
                        </a:rPr>
                        <a:t>th</a:t>
                      </a:r>
                      <a:r>
                        <a:rPr lang="en-US" altLang="ja-JP" sz="1800" kern="100" dirty="0" smtClean="0">
                          <a:effectLst/>
                          <a:latin typeface="+mn-ea"/>
                          <a:ea typeface="+mn-ea"/>
                          <a:cs typeface="Courier New"/>
                        </a:rPr>
                        <a:t> Graders</a:t>
                      </a:r>
                      <a:endParaRPr lang="ja-JP" sz="1800" kern="100" dirty="0">
                        <a:effectLst/>
                        <a:latin typeface="+mn-ea"/>
                        <a:ea typeface="+mn-ea"/>
                        <a:cs typeface="Courier New"/>
                      </a:endParaRPr>
                    </a:p>
                  </a:txBody>
                  <a:tcPr marL="57050" marR="57050" marT="0" marB="0"/>
                </a:tc>
                <a:tc hMerge="1">
                  <a:txBody>
                    <a:bodyPr/>
                    <a:lstStyle/>
                    <a:p>
                      <a:pPr algn="just">
                        <a:spcAft>
                          <a:spcPts val="0"/>
                        </a:spcAft>
                      </a:pPr>
                      <a:endParaRPr lang="ja-JP" sz="1800" kern="100" dirty="0">
                        <a:effectLst/>
                        <a:latin typeface="ＭＳ 明朝"/>
                        <a:cs typeface="Courier New"/>
                      </a:endParaRPr>
                    </a:p>
                  </a:txBody>
                  <a:tcPr marL="57050" marR="57050" marT="0" marB="0"/>
                </a:tc>
                <a:tc gridSpan="2">
                  <a:txBody>
                    <a:bodyPr/>
                    <a:lstStyle/>
                    <a:p>
                      <a:pPr algn="just">
                        <a:spcAft>
                          <a:spcPts val="0"/>
                        </a:spcAft>
                      </a:pPr>
                      <a:r>
                        <a:rPr lang="en-US" altLang="ja-JP" sz="1800" kern="100" dirty="0" smtClean="0">
                          <a:effectLst/>
                          <a:latin typeface="+mn-ea"/>
                          <a:ea typeface="+mn-ea"/>
                          <a:cs typeface="Courier New"/>
                        </a:rPr>
                        <a:t>PISA</a:t>
                      </a:r>
                      <a:r>
                        <a:rPr lang="en-US" altLang="ja-JP" sz="1800" kern="100" baseline="0" dirty="0" smtClean="0">
                          <a:effectLst/>
                          <a:latin typeface="+mn-ea"/>
                          <a:ea typeface="+mn-ea"/>
                          <a:cs typeface="Courier New"/>
                        </a:rPr>
                        <a:t> 10</a:t>
                      </a:r>
                      <a:r>
                        <a:rPr lang="en-US" altLang="ja-JP" sz="1800" kern="100" baseline="30000" dirty="0" smtClean="0">
                          <a:effectLst/>
                          <a:latin typeface="+mn-ea"/>
                          <a:ea typeface="+mn-ea"/>
                          <a:cs typeface="Courier New"/>
                        </a:rPr>
                        <a:t>th</a:t>
                      </a:r>
                      <a:r>
                        <a:rPr lang="en-US" altLang="ja-JP" sz="1800" kern="100" baseline="0" dirty="0" smtClean="0">
                          <a:effectLst/>
                          <a:latin typeface="+mn-ea"/>
                          <a:ea typeface="+mn-ea"/>
                          <a:cs typeface="Courier New"/>
                        </a:rPr>
                        <a:t> Graders</a:t>
                      </a:r>
                      <a:endParaRPr lang="ja-JP" sz="1800" kern="100" dirty="0">
                        <a:effectLst/>
                        <a:latin typeface="+mn-ea"/>
                        <a:ea typeface="+mn-ea"/>
                        <a:cs typeface="Courier New"/>
                      </a:endParaRPr>
                    </a:p>
                  </a:txBody>
                  <a:tcPr marL="57050" marR="57050" marT="0" marB="0"/>
                </a:tc>
                <a:tc hMerge="1">
                  <a:txBody>
                    <a:bodyPr/>
                    <a:lstStyle/>
                    <a:p>
                      <a:pPr algn="just">
                        <a:spcAft>
                          <a:spcPts val="0"/>
                        </a:spcAft>
                      </a:pPr>
                      <a:endParaRPr lang="ja-JP" sz="1800" kern="100" dirty="0">
                        <a:effectLst/>
                        <a:latin typeface="ＭＳ 明朝"/>
                        <a:cs typeface="Courier New"/>
                      </a:endParaRPr>
                    </a:p>
                  </a:txBody>
                  <a:tcPr marL="57050" marR="57050" marT="0" marB="0"/>
                </a:tc>
              </a:tr>
              <a:tr h="408045">
                <a:tc>
                  <a:txBody>
                    <a:bodyPr/>
                    <a:lstStyle/>
                    <a:p>
                      <a:pPr algn="just">
                        <a:spcAft>
                          <a:spcPts val="0"/>
                        </a:spcAft>
                      </a:pPr>
                      <a:r>
                        <a:rPr lang="en-US" sz="1800" kern="100" dirty="0">
                          <a:effectLst/>
                          <a:latin typeface="+mn-ea"/>
                          <a:ea typeface="+mn-ea"/>
                        </a:rPr>
                        <a:t> </a:t>
                      </a:r>
                      <a:endParaRPr lang="ja-JP" sz="1800" kern="100" dirty="0">
                        <a:effectLst/>
                        <a:latin typeface="+mn-ea"/>
                        <a:ea typeface="+mn-ea"/>
                        <a:cs typeface="Courier New"/>
                      </a:endParaRPr>
                    </a:p>
                  </a:txBody>
                  <a:tcPr marL="57050" marR="57050" marT="0" marB="0"/>
                </a:tc>
                <a:tc>
                  <a:txBody>
                    <a:bodyPr/>
                    <a:lstStyle/>
                    <a:p>
                      <a:pPr algn="ctr">
                        <a:spcAft>
                          <a:spcPts val="0"/>
                        </a:spcAft>
                      </a:pPr>
                      <a:r>
                        <a:rPr lang="en-US" sz="1800" kern="100" dirty="0">
                          <a:effectLst/>
                          <a:latin typeface="+mn-lt"/>
                          <a:ea typeface="+mn-ea"/>
                        </a:rPr>
                        <a:t>1999</a:t>
                      </a:r>
                      <a:endParaRPr lang="ja-JP" sz="1800" kern="100" dirty="0">
                        <a:effectLst/>
                        <a:latin typeface="+mn-lt"/>
                        <a:ea typeface="+mn-ea"/>
                        <a:cs typeface="Courier New"/>
                      </a:endParaRPr>
                    </a:p>
                  </a:txBody>
                  <a:tcPr marL="57050" marR="57050" marT="0" marB="0"/>
                </a:tc>
                <a:tc>
                  <a:txBody>
                    <a:bodyPr/>
                    <a:lstStyle/>
                    <a:p>
                      <a:pPr algn="ctr">
                        <a:spcAft>
                          <a:spcPts val="0"/>
                        </a:spcAft>
                      </a:pPr>
                      <a:r>
                        <a:rPr lang="en-US" sz="1800" kern="100" dirty="0">
                          <a:effectLst/>
                          <a:latin typeface="+mn-lt"/>
                          <a:ea typeface="+mn-ea"/>
                        </a:rPr>
                        <a:t>2003</a:t>
                      </a:r>
                      <a:endParaRPr lang="ja-JP" sz="1800" kern="100" dirty="0">
                        <a:effectLst/>
                        <a:latin typeface="+mn-lt"/>
                        <a:ea typeface="+mn-ea"/>
                        <a:cs typeface="Courier New"/>
                      </a:endParaRPr>
                    </a:p>
                  </a:txBody>
                  <a:tcPr marL="57050" marR="57050" marT="0" marB="0"/>
                </a:tc>
                <a:tc>
                  <a:txBody>
                    <a:bodyPr/>
                    <a:lstStyle/>
                    <a:p>
                      <a:pPr algn="ctr">
                        <a:spcAft>
                          <a:spcPts val="0"/>
                        </a:spcAft>
                      </a:pPr>
                      <a:r>
                        <a:rPr lang="en-US" altLang="ja-JP" sz="1800" kern="100" dirty="0" smtClean="0">
                          <a:effectLst/>
                          <a:latin typeface="+mn-lt"/>
                          <a:ea typeface="+mn-ea"/>
                          <a:cs typeface="Courier New"/>
                        </a:rPr>
                        <a:t>2000</a:t>
                      </a:r>
                      <a:endParaRPr lang="ja-JP" sz="1800" kern="100" dirty="0">
                        <a:effectLst/>
                        <a:latin typeface="+mn-lt"/>
                        <a:ea typeface="+mn-ea"/>
                        <a:cs typeface="Courier New"/>
                      </a:endParaRPr>
                    </a:p>
                  </a:txBody>
                  <a:tcPr marL="57050" marR="57050" marT="0" marB="0"/>
                </a:tc>
                <a:tc>
                  <a:txBody>
                    <a:bodyPr/>
                    <a:lstStyle/>
                    <a:p>
                      <a:pPr algn="ctr">
                        <a:spcAft>
                          <a:spcPts val="0"/>
                        </a:spcAft>
                      </a:pPr>
                      <a:r>
                        <a:rPr lang="en-US" altLang="ja-JP" sz="1800" kern="100" dirty="0" smtClean="0">
                          <a:effectLst/>
                          <a:latin typeface="+mn-lt"/>
                          <a:ea typeface="+mn-ea"/>
                          <a:cs typeface="Courier New"/>
                        </a:rPr>
                        <a:t>2003</a:t>
                      </a:r>
                      <a:endParaRPr lang="ja-JP" sz="1800" kern="100" dirty="0">
                        <a:effectLst/>
                        <a:latin typeface="+mn-lt"/>
                        <a:ea typeface="+mn-ea"/>
                        <a:cs typeface="Courier New"/>
                      </a:endParaRPr>
                    </a:p>
                  </a:txBody>
                  <a:tcPr marL="57050" marR="57050" marT="0" marB="0"/>
                </a:tc>
              </a:tr>
              <a:tr h="408045">
                <a:tc>
                  <a:txBody>
                    <a:bodyPr/>
                    <a:lstStyle/>
                    <a:p>
                      <a:pPr algn="just">
                        <a:spcAft>
                          <a:spcPts val="0"/>
                        </a:spcAft>
                      </a:pPr>
                      <a:r>
                        <a:rPr lang="en-US" sz="1800" kern="100" dirty="0">
                          <a:effectLst/>
                          <a:latin typeface="+mn-ea"/>
                          <a:ea typeface="+mn-ea"/>
                        </a:rPr>
                        <a:t>Standardized math score</a:t>
                      </a:r>
                      <a:endParaRPr lang="ja-JP" sz="1800" kern="100" dirty="0">
                        <a:effectLst/>
                        <a:latin typeface="+mn-ea"/>
                        <a:ea typeface="+mn-ea"/>
                        <a:cs typeface="Courier New"/>
                      </a:endParaRPr>
                    </a:p>
                  </a:txBody>
                  <a:tcPr marL="57050" marR="57050" marT="0" marB="0"/>
                </a:tc>
                <a:tc>
                  <a:txBody>
                    <a:bodyPr/>
                    <a:lstStyle/>
                    <a:p>
                      <a:pPr algn="ctr">
                        <a:spcAft>
                          <a:spcPts val="0"/>
                        </a:spcAft>
                      </a:pPr>
                      <a:r>
                        <a:rPr lang="en-US" sz="1800" kern="100">
                          <a:effectLst/>
                          <a:latin typeface="+mn-lt"/>
                          <a:ea typeface="HG創英角ｺﾞｼｯｸUB"/>
                          <a:cs typeface="Courier New"/>
                        </a:rPr>
                        <a:t>50.2</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50.7</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49.6</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50.1</a:t>
                      </a:r>
                      <a:endParaRPr lang="ja-JP" sz="1800" kern="100">
                        <a:effectLst/>
                        <a:latin typeface="+mn-lt"/>
                        <a:cs typeface="Courier New"/>
                      </a:endParaRPr>
                    </a:p>
                  </a:txBody>
                  <a:tcPr marL="68580" marR="68580" marT="0" marB="0"/>
                </a:tc>
              </a:tr>
              <a:tr h="408045">
                <a:tc>
                  <a:txBody>
                    <a:bodyPr/>
                    <a:lstStyle/>
                    <a:p>
                      <a:pPr algn="just">
                        <a:spcAft>
                          <a:spcPts val="0"/>
                        </a:spcAft>
                      </a:pPr>
                      <a:r>
                        <a:rPr lang="en-US" sz="1800" kern="100" dirty="0">
                          <a:effectLst/>
                          <a:latin typeface="+mn-ea"/>
                          <a:ea typeface="+mn-ea"/>
                        </a:rPr>
                        <a:t> Parent 4-year-college graduate</a:t>
                      </a:r>
                      <a:endParaRPr lang="ja-JP" sz="1800" kern="100" dirty="0">
                        <a:effectLst/>
                        <a:latin typeface="+mn-ea"/>
                        <a:ea typeface="+mn-ea"/>
                        <a:cs typeface="Courier New"/>
                      </a:endParaRPr>
                    </a:p>
                  </a:txBody>
                  <a:tcPr marL="57050" marR="5705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53.7</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51.9</a:t>
                      </a:r>
                      <a:endParaRPr lang="ja-JP" sz="1800" kern="100">
                        <a:effectLst/>
                        <a:latin typeface="+mn-lt"/>
                        <a:cs typeface="Courier New"/>
                      </a:endParaRPr>
                    </a:p>
                  </a:txBody>
                  <a:tcPr marL="68580" marR="68580" marT="0" marB="0"/>
                </a:tc>
              </a:tr>
              <a:tr h="408045">
                <a:tc>
                  <a:txBody>
                    <a:bodyPr/>
                    <a:lstStyle/>
                    <a:p>
                      <a:pPr algn="just">
                        <a:spcAft>
                          <a:spcPts val="0"/>
                        </a:spcAft>
                      </a:pPr>
                      <a:r>
                        <a:rPr lang="en-US" sz="1800" kern="100" dirty="0">
                          <a:effectLst/>
                          <a:latin typeface="+mn-ea"/>
                          <a:ea typeface="+mn-ea"/>
                        </a:rPr>
                        <a:t> Parent junior-college graduate</a:t>
                      </a:r>
                      <a:endParaRPr lang="ja-JP" sz="1800" kern="100" dirty="0">
                        <a:effectLst/>
                        <a:latin typeface="+mn-ea"/>
                        <a:ea typeface="+mn-ea"/>
                        <a:cs typeface="Courier New"/>
                      </a:endParaRPr>
                    </a:p>
                  </a:txBody>
                  <a:tcPr marL="57050" marR="5705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50.1</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47.8</a:t>
                      </a:r>
                      <a:endParaRPr lang="ja-JP" sz="1800" kern="100">
                        <a:effectLst/>
                        <a:latin typeface="+mn-lt"/>
                        <a:cs typeface="Courier New"/>
                      </a:endParaRPr>
                    </a:p>
                  </a:txBody>
                  <a:tcPr marL="68580" marR="68580" marT="0" marB="0"/>
                </a:tc>
              </a:tr>
              <a:tr h="408045">
                <a:tc>
                  <a:txBody>
                    <a:bodyPr/>
                    <a:lstStyle/>
                    <a:p>
                      <a:pPr algn="just">
                        <a:spcAft>
                          <a:spcPts val="0"/>
                        </a:spcAft>
                      </a:pPr>
                      <a:r>
                        <a:rPr lang="en-US" sz="1800" kern="100">
                          <a:effectLst/>
                          <a:latin typeface="+mn-ea"/>
                          <a:ea typeface="+mn-ea"/>
                        </a:rPr>
                        <a:t> Parent high-school graduate</a:t>
                      </a:r>
                      <a:endParaRPr lang="ja-JP" sz="1800" kern="100">
                        <a:effectLst/>
                        <a:latin typeface="+mn-ea"/>
                        <a:ea typeface="+mn-ea"/>
                        <a:cs typeface="Courier New"/>
                      </a:endParaRPr>
                    </a:p>
                  </a:txBody>
                  <a:tcPr marL="57050" marR="5705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47.6</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47.4</a:t>
                      </a:r>
                      <a:endParaRPr lang="ja-JP" sz="1800" kern="100">
                        <a:effectLst/>
                        <a:latin typeface="+mn-lt"/>
                        <a:cs typeface="Courier New"/>
                      </a:endParaRPr>
                    </a:p>
                  </a:txBody>
                  <a:tcPr marL="68580" marR="68580" marT="0" marB="0"/>
                </a:tc>
              </a:tr>
              <a:tr h="408045">
                <a:tc>
                  <a:txBody>
                    <a:bodyPr/>
                    <a:lstStyle/>
                    <a:p>
                      <a:pPr algn="just">
                        <a:spcAft>
                          <a:spcPts val="0"/>
                        </a:spcAft>
                      </a:pPr>
                      <a:r>
                        <a:rPr lang="en-US" sz="1800" kern="100">
                          <a:effectLst/>
                          <a:latin typeface="+mn-ea"/>
                          <a:ea typeface="+mn-ea"/>
                        </a:rPr>
                        <a:t> Parent junior-high-school graduate</a:t>
                      </a:r>
                      <a:endParaRPr lang="ja-JP" sz="1800" kern="100">
                        <a:effectLst/>
                        <a:latin typeface="+mn-ea"/>
                        <a:ea typeface="+mn-ea"/>
                        <a:cs typeface="Courier New"/>
                      </a:endParaRPr>
                    </a:p>
                  </a:txBody>
                  <a:tcPr marL="57050" marR="5705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dirty="0">
                          <a:effectLst/>
                          <a:latin typeface="+mn-lt"/>
                          <a:ea typeface="HG創英角ｺﾞｼｯｸUB"/>
                          <a:cs typeface="Courier New"/>
                        </a:rPr>
                        <a:t>43.6</a:t>
                      </a:r>
                      <a:endParaRPr lang="ja-JP" sz="1800" kern="100" dirty="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45.9</a:t>
                      </a:r>
                      <a:endParaRPr lang="ja-JP" sz="1800" kern="100">
                        <a:effectLst/>
                        <a:latin typeface="+mn-lt"/>
                        <a:cs typeface="Courier New"/>
                      </a:endParaRPr>
                    </a:p>
                  </a:txBody>
                  <a:tcPr marL="68580" marR="68580" marT="0" marB="0"/>
                </a:tc>
              </a:tr>
              <a:tr h="408045">
                <a:tc>
                  <a:txBody>
                    <a:bodyPr/>
                    <a:lstStyle/>
                    <a:p>
                      <a:pPr algn="just">
                        <a:spcAft>
                          <a:spcPts val="0"/>
                        </a:spcAft>
                      </a:pPr>
                      <a:r>
                        <a:rPr lang="en-US" sz="1800" kern="100">
                          <a:effectLst/>
                          <a:latin typeface="+mn-ea"/>
                          <a:ea typeface="+mn-ea"/>
                        </a:rPr>
                        <a:t>Standardized science score</a:t>
                      </a:r>
                      <a:endParaRPr lang="ja-JP" sz="1800" kern="100">
                        <a:effectLst/>
                        <a:latin typeface="+mn-ea"/>
                        <a:ea typeface="+mn-ea"/>
                        <a:cs typeface="Courier New"/>
                      </a:endParaRPr>
                    </a:p>
                  </a:txBody>
                  <a:tcPr marL="57050" marR="57050" marT="0" marB="0"/>
                </a:tc>
                <a:tc>
                  <a:txBody>
                    <a:bodyPr/>
                    <a:lstStyle/>
                    <a:p>
                      <a:pPr algn="ctr">
                        <a:spcAft>
                          <a:spcPts val="0"/>
                        </a:spcAft>
                      </a:pPr>
                      <a:r>
                        <a:rPr lang="en-US" sz="1800" kern="100">
                          <a:effectLst/>
                          <a:latin typeface="+mn-lt"/>
                          <a:ea typeface="HG創英角ｺﾞｼｯｸUB"/>
                          <a:cs typeface="Courier New"/>
                        </a:rPr>
                        <a:t>50.2</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50.7</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49.6</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50.1</a:t>
                      </a:r>
                      <a:endParaRPr lang="ja-JP" sz="1800" kern="100">
                        <a:effectLst/>
                        <a:latin typeface="+mn-lt"/>
                        <a:cs typeface="Courier New"/>
                      </a:endParaRPr>
                    </a:p>
                  </a:txBody>
                  <a:tcPr marL="68580" marR="68580" marT="0" marB="0"/>
                </a:tc>
              </a:tr>
              <a:tr h="408045">
                <a:tc>
                  <a:txBody>
                    <a:bodyPr/>
                    <a:lstStyle/>
                    <a:p>
                      <a:pPr algn="just">
                        <a:spcAft>
                          <a:spcPts val="0"/>
                        </a:spcAft>
                      </a:pPr>
                      <a:r>
                        <a:rPr lang="en-US" sz="1800" kern="100">
                          <a:effectLst/>
                          <a:latin typeface="+mn-ea"/>
                          <a:ea typeface="+mn-ea"/>
                        </a:rPr>
                        <a:t> Parent 4-year-college graduate</a:t>
                      </a:r>
                      <a:endParaRPr lang="ja-JP" sz="1800" kern="100">
                        <a:effectLst/>
                        <a:latin typeface="+mn-ea"/>
                        <a:ea typeface="+mn-ea"/>
                        <a:cs typeface="Courier New"/>
                      </a:endParaRPr>
                    </a:p>
                  </a:txBody>
                  <a:tcPr marL="57050" marR="5705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53.2</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51.9</a:t>
                      </a:r>
                      <a:endParaRPr lang="ja-JP" sz="1800" kern="100">
                        <a:effectLst/>
                        <a:latin typeface="+mn-lt"/>
                        <a:cs typeface="Courier New"/>
                      </a:endParaRPr>
                    </a:p>
                  </a:txBody>
                  <a:tcPr marL="68580" marR="68580" marT="0" marB="0"/>
                </a:tc>
              </a:tr>
              <a:tr h="408045">
                <a:tc>
                  <a:txBody>
                    <a:bodyPr/>
                    <a:lstStyle/>
                    <a:p>
                      <a:pPr algn="just">
                        <a:spcAft>
                          <a:spcPts val="0"/>
                        </a:spcAft>
                      </a:pPr>
                      <a:r>
                        <a:rPr lang="en-US" sz="1800" kern="100">
                          <a:effectLst/>
                          <a:latin typeface="+mn-ea"/>
                          <a:ea typeface="+mn-ea"/>
                        </a:rPr>
                        <a:t> Parent junior-college-graduate</a:t>
                      </a:r>
                      <a:endParaRPr lang="ja-JP" sz="1800" kern="100">
                        <a:effectLst/>
                        <a:latin typeface="+mn-ea"/>
                        <a:ea typeface="+mn-ea"/>
                        <a:cs typeface="Courier New"/>
                      </a:endParaRPr>
                    </a:p>
                  </a:txBody>
                  <a:tcPr marL="57050" marR="5705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50.5</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47.7</a:t>
                      </a:r>
                      <a:endParaRPr lang="ja-JP" sz="1800" kern="100">
                        <a:effectLst/>
                        <a:latin typeface="+mn-lt"/>
                        <a:cs typeface="Courier New"/>
                      </a:endParaRPr>
                    </a:p>
                  </a:txBody>
                  <a:tcPr marL="68580" marR="68580" marT="0" marB="0"/>
                </a:tc>
              </a:tr>
              <a:tr h="408045">
                <a:tc>
                  <a:txBody>
                    <a:bodyPr/>
                    <a:lstStyle/>
                    <a:p>
                      <a:pPr algn="just">
                        <a:spcAft>
                          <a:spcPts val="0"/>
                        </a:spcAft>
                      </a:pPr>
                      <a:r>
                        <a:rPr lang="en-US" sz="1800" kern="100">
                          <a:effectLst/>
                          <a:latin typeface="+mn-ea"/>
                          <a:ea typeface="+mn-ea"/>
                        </a:rPr>
                        <a:t> Parent high-school-graduate</a:t>
                      </a:r>
                      <a:endParaRPr lang="ja-JP" sz="1800" kern="100">
                        <a:effectLst/>
                        <a:latin typeface="+mn-ea"/>
                        <a:ea typeface="+mn-ea"/>
                        <a:cs typeface="Courier New"/>
                      </a:endParaRPr>
                    </a:p>
                  </a:txBody>
                  <a:tcPr marL="57050" marR="5705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47.9</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48.1</a:t>
                      </a:r>
                      <a:endParaRPr lang="ja-JP" sz="1800" kern="100">
                        <a:effectLst/>
                        <a:latin typeface="+mn-lt"/>
                        <a:cs typeface="Courier New"/>
                      </a:endParaRPr>
                    </a:p>
                  </a:txBody>
                  <a:tcPr marL="68580" marR="68580" marT="0" marB="0"/>
                </a:tc>
              </a:tr>
              <a:tr h="408045">
                <a:tc>
                  <a:txBody>
                    <a:bodyPr/>
                    <a:lstStyle/>
                    <a:p>
                      <a:pPr algn="just">
                        <a:spcAft>
                          <a:spcPts val="0"/>
                        </a:spcAft>
                      </a:pPr>
                      <a:r>
                        <a:rPr lang="en-US" sz="1800" kern="100">
                          <a:effectLst/>
                          <a:latin typeface="+mn-ea"/>
                          <a:ea typeface="+mn-ea"/>
                        </a:rPr>
                        <a:t> Parent junior-high-school graduate</a:t>
                      </a:r>
                      <a:endParaRPr lang="ja-JP" sz="1800" kern="100">
                        <a:effectLst/>
                        <a:latin typeface="+mn-ea"/>
                        <a:ea typeface="+mn-ea"/>
                        <a:cs typeface="Courier New"/>
                      </a:endParaRPr>
                    </a:p>
                  </a:txBody>
                  <a:tcPr marL="57050" marR="5705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45.8</a:t>
                      </a:r>
                      <a:endParaRPr lang="ja-JP" sz="1800" kern="100">
                        <a:effectLst/>
                        <a:latin typeface="+mn-lt"/>
                        <a:cs typeface="Courier New"/>
                      </a:endParaRPr>
                    </a:p>
                  </a:txBody>
                  <a:tcPr marL="68580" marR="68580" marT="0" marB="0"/>
                </a:tc>
                <a:tc>
                  <a:txBody>
                    <a:bodyPr/>
                    <a:lstStyle/>
                    <a:p>
                      <a:pPr algn="ctr">
                        <a:spcAft>
                          <a:spcPts val="0"/>
                        </a:spcAft>
                      </a:pPr>
                      <a:r>
                        <a:rPr lang="en-US" sz="1800" kern="100">
                          <a:effectLst/>
                          <a:latin typeface="+mn-lt"/>
                          <a:ea typeface="HG創英角ｺﾞｼｯｸUB"/>
                          <a:cs typeface="Courier New"/>
                        </a:rPr>
                        <a:t>-</a:t>
                      </a:r>
                      <a:endParaRPr lang="ja-JP" sz="1800" kern="100">
                        <a:effectLst/>
                        <a:latin typeface="+mn-lt"/>
                        <a:cs typeface="Courier New"/>
                      </a:endParaRPr>
                    </a:p>
                  </a:txBody>
                  <a:tcPr marL="68580" marR="68580" marT="0" marB="0"/>
                </a:tc>
                <a:tc>
                  <a:txBody>
                    <a:bodyPr/>
                    <a:lstStyle/>
                    <a:p>
                      <a:pPr algn="ctr">
                        <a:spcAft>
                          <a:spcPts val="0"/>
                        </a:spcAft>
                      </a:pPr>
                      <a:r>
                        <a:rPr lang="en-US" sz="1800" kern="100" dirty="0">
                          <a:effectLst/>
                          <a:latin typeface="+mn-lt"/>
                          <a:ea typeface="HG創英角ｺﾞｼｯｸUB"/>
                          <a:cs typeface="Courier New"/>
                        </a:rPr>
                        <a:t>44.8</a:t>
                      </a:r>
                      <a:endParaRPr lang="ja-JP" sz="1800" kern="100" dirty="0">
                        <a:effectLst/>
                        <a:latin typeface="+mn-lt"/>
                        <a:cs typeface="Courier New"/>
                      </a:endParaRPr>
                    </a:p>
                  </a:txBody>
                  <a:tcPr marL="68580" marR="68580" marT="0" marB="0"/>
                </a:tc>
              </a:tr>
              <a:tr h="408045">
                <a:tc>
                  <a:txBody>
                    <a:bodyPr/>
                    <a:lstStyle/>
                    <a:p>
                      <a:pPr algn="just">
                        <a:spcAft>
                          <a:spcPts val="0"/>
                        </a:spcAft>
                      </a:pPr>
                      <a:r>
                        <a:rPr lang="en-US" sz="1800" kern="100" dirty="0">
                          <a:effectLst/>
                          <a:latin typeface="+mn-ea"/>
                          <a:ea typeface="+mn-ea"/>
                        </a:rPr>
                        <a:t>N</a:t>
                      </a:r>
                      <a:endParaRPr lang="ja-JP" sz="1800" kern="100" dirty="0">
                        <a:effectLst/>
                        <a:latin typeface="+mn-ea"/>
                        <a:ea typeface="+mn-ea"/>
                        <a:cs typeface="Courier New"/>
                      </a:endParaRPr>
                    </a:p>
                  </a:txBody>
                  <a:tcPr marL="57050" marR="57050" marT="0" marB="0"/>
                </a:tc>
                <a:tc>
                  <a:txBody>
                    <a:bodyPr/>
                    <a:lstStyle/>
                    <a:p>
                      <a:pPr algn="ctr">
                        <a:spcAft>
                          <a:spcPts val="0"/>
                        </a:spcAft>
                      </a:pPr>
                      <a:r>
                        <a:rPr lang="en-US" sz="1800" kern="100" dirty="0" smtClean="0">
                          <a:effectLst/>
                          <a:latin typeface="+mn-lt"/>
                          <a:ea typeface="+mn-ea"/>
                        </a:rPr>
                        <a:t>4,542</a:t>
                      </a:r>
                      <a:endParaRPr lang="ja-JP" sz="1800" kern="100" dirty="0">
                        <a:effectLst/>
                        <a:latin typeface="+mn-lt"/>
                        <a:ea typeface="+mn-ea"/>
                        <a:cs typeface="Courier New"/>
                      </a:endParaRPr>
                    </a:p>
                  </a:txBody>
                  <a:tcPr marL="57050" marR="57050" marT="0" marB="0"/>
                </a:tc>
                <a:tc>
                  <a:txBody>
                    <a:bodyPr/>
                    <a:lstStyle/>
                    <a:p>
                      <a:pPr algn="ctr">
                        <a:spcAft>
                          <a:spcPts val="0"/>
                        </a:spcAft>
                      </a:pPr>
                      <a:r>
                        <a:rPr lang="en-US" sz="1800" kern="100" dirty="0" smtClean="0">
                          <a:effectLst/>
                          <a:latin typeface="+mn-lt"/>
                          <a:ea typeface="+mn-ea"/>
                        </a:rPr>
                        <a:t>3,429</a:t>
                      </a:r>
                      <a:endParaRPr lang="ja-JP" sz="1800" kern="100" dirty="0">
                        <a:effectLst/>
                        <a:latin typeface="+mn-lt"/>
                        <a:ea typeface="+mn-ea"/>
                        <a:cs typeface="Courier New"/>
                      </a:endParaRPr>
                    </a:p>
                  </a:txBody>
                  <a:tcPr marL="57050" marR="57050" marT="0" marB="0"/>
                </a:tc>
                <a:tc>
                  <a:txBody>
                    <a:bodyPr/>
                    <a:lstStyle/>
                    <a:p>
                      <a:pPr algn="ctr">
                        <a:spcAft>
                          <a:spcPts val="0"/>
                        </a:spcAft>
                      </a:pPr>
                      <a:r>
                        <a:rPr lang="en-US" sz="1800" kern="100">
                          <a:effectLst/>
                          <a:latin typeface="+mn-lt"/>
                          <a:ea typeface="HG創英角ｺﾞｼｯｸUB"/>
                          <a:cs typeface="Courier New"/>
                        </a:rPr>
                        <a:t>4,505</a:t>
                      </a:r>
                      <a:endParaRPr lang="ja-JP" sz="1800" kern="100">
                        <a:effectLst/>
                        <a:latin typeface="+mn-lt"/>
                        <a:cs typeface="Courier New"/>
                      </a:endParaRPr>
                    </a:p>
                  </a:txBody>
                  <a:tcPr marL="68580" marR="68580" marT="0" marB="0"/>
                </a:tc>
                <a:tc>
                  <a:txBody>
                    <a:bodyPr/>
                    <a:lstStyle/>
                    <a:p>
                      <a:pPr algn="ctr">
                        <a:spcAft>
                          <a:spcPts val="0"/>
                        </a:spcAft>
                      </a:pPr>
                      <a:r>
                        <a:rPr lang="en-US" sz="1800" kern="100" dirty="0">
                          <a:effectLst/>
                          <a:latin typeface="+mn-lt"/>
                          <a:ea typeface="HG創英角ｺﾞｼｯｸUB"/>
                          <a:cs typeface="Courier New"/>
                        </a:rPr>
                        <a:t>4,641</a:t>
                      </a:r>
                      <a:endParaRPr lang="ja-JP" sz="1800" kern="100" dirty="0">
                        <a:effectLst/>
                        <a:latin typeface="+mn-lt"/>
                        <a:cs typeface="Courier New"/>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200" dirty="0" smtClean="0"/>
              <a:t>8</a:t>
            </a:r>
            <a:r>
              <a:rPr kumimoji="1" lang="en-US" altLang="ja-JP" sz="3200" baseline="30000" dirty="0" smtClean="0"/>
              <a:t>th</a:t>
            </a:r>
            <a:r>
              <a:rPr kumimoji="1" lang="en-US" altLang="ja-JP" sz="3200" dirty="0" smtClean="0"/>
              <a:t> and 10</a:t>
            </a:r>
            <a:r>
              <a:rPr kumimoji="1" lang="en-US" altLang="ja-JP" sz="3200" baseline="30000" dirty="0" smtClean="0"/>
              <a:t>th</a:t>
            </a:r>
            <a:r>
              <a:rPr kumimoji="1" lang="en-US" altLang="ja-JP" sz="3200" dirty="0" smtClean="0"/>
              <a:t> Graders Backgrounds, </a:t>
            </a:r>
            <a:br>
              <a:rPr kumimoji="1" lang="en-US" altLang="ja-JP" sz="3200" dirty="0" smtClean="0"/>
            </a:br>
            <a:r>
              <a:rPr kumimoji="1" lang="en-US" altLang="ja-JP" sz="3200" dirty="0" smtClean="0"/>
              <a:t>TIMSS and PISA</a:t>
            </a:r>
            <a:endParaRPr kumimoji="1" lang="ja-JP" altLang="en-US" sz="3200" dirty="0"/>
          </a:p>
        </p:txBody>
      </p:sp>
      <p:graphicFrame>
        <p:nvGraphicFramePr>
          <p:cNvPr id="3" name="表 2"/>
          <p:cNvGraphicFramePr>
            <a:graphicFrameLocks noGrp="1"/>
          </p:cNvGraphicFramePr>
          <p:nvPr>
            <p:extLst>
              <p:ext uri="{D42A27DB-BD31-4B8C-83A1-F6EECF244321}">
                <p14:modId xmlns:p14="http://schemas.microsoft.com/office/powerpoint/2010/main" val="1874198452"/>
              </p:ext>
            </p:extLst>
          </p:nvPr>
        </p:nvGraphicFramePr>
        <p:xfrm>
          <a:off x="323528" y="1412776"/>
          <a:ext cx="8568951" cy="3657600"/>
        </p:xfrm>
        <a:graphic>
          <a:graphicData uri="http://schemas.openxmlformats.org/drawingml/2006/table">
            <a:tbl>
              <a:tblPr firstRow="1" firstCol="1" bandRow="1">
                <a:tableStyleId>{5C22544A-7EE6-4342-B048-85BDC9FD1C3A}</a:tableStyleId>
              </a:tblPr>
              <a:tblGrid>
                <a:gridCol w="3240360"/>
                <a:gridCol w="936104"/>
                <a:gridCol w="864096"/>
                <a:gridCol w="1440160"/>
                <a:gridCol w="1008112"/>
                <a:gridCol w="1080119"/>
              </a:tblGrid>
              <a:tr h="331237">
                <a:tc>
                  <a:txBody>
                    <a:bodyPr/>
                    <a:lstStyle/>
                    <a:p>
                      <a:pPr algn="just">
                        <a:spcAft>
                          <a:spcPts val="0"/>
                        </a:spcAft>
                      </a:pPr>
                      <a:r>
                        <a:rPr lang="en-US" sz="2400" kern="100" dirty="0">
                          <a:effectLst/>
                        </a:rPr>
                        <a:t> </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a:effectLst/>
                        </a:rPr>
                        <a:t>1999</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a:effectLst/>
                        </a:rPr>
                        <a:t>2003</a:t>
                      </a:r>
                      <a:endParaRPr lang="ja-JP" sz="2400" kern="100" dirty="0">
                        <a:effectLst/>
                        <a:latin typeface="ＭＳ 明朝"/>
                        <a:cs typeface="Courier New"/>
                      </a:endParaRPr>
                    </a:p>
                  </a:txBody>
                  <a:tcPr marL="57050" marR="57050" marT="0" marB="0"/>
                </a:tc>
                <a:tc>
                  <a:txBody>
                    <a:bodyPr/>
                    <a:lstStyle/>
                    <a:p>
                      <a:pPr algn="ctr">
                        <a:spcAft>
                          <a:spcPts val="0"/>
                        </a:spcAft>
                      </a:pPr>
                      <a:endParaRPr lang="ja-JP" sz="2400" kern="100" dirty="0">
                        <a:effectLst/>
                        <a:latin typeface="ＭＳ 明朝"/>
                        <a:cs typeface="Courier New"/>
                      </a:endParaRPr>
                    </a:p>
                  </a:txBody>
                  <a:tcPr marL="57050" marR="57050" marT="0" marB="0"/>
                </a:tc>
                <a:tc>
                  <a:txBody>
                    <a:bodyPr/>
                    <a:lstStyle/>
                    <a:p>
                      <a:pPr algn="ctr">
                        <a:spcAft>
                          <a:spcPts val="0"/>
                        </a:spcAft>
                      </a:pPr>
                      <a:r>
                        <a:rPr lang="en-US" altLang="ja-JP" sz="2400" kern="100" dirty="0" smtClean="0">
                          <a:effectLst/>
                          <a:latin typeface="+mn-lt"/>
                          <a:cs typeface="Courier New"/>
                        </a:rPr>
                        <a:t>2000</a:t>
                      </a:r>
                      <a:endParaRPr lang="ja-JP" sz="2400" kern="100" dirty="0">
                        <a:effectLst/>
                        <a:latin typeface="+mn-lt"/>
                        <a:cs typeface="Courier New"/>
                      </a:endParaRPr>
                    </a:p>
                  </a:txBody>
                  <a:tcPr marL="57050" marR="57050" marT="0" marB="0"/>
                </a:tc>
                <a:tc>
                  <a:txBody>
                    <a:bodyPr/>
                    <a:lstStyle/>
                    <a:p>
                      <a:pPr algn="ctr">
                        <a:spcAft>
                          <a:spcPts val="0"/>
                        </a:spcAft>
                      </a:pPr>
                      <a:r>
                        <a:rPr lang="en-US" altLang="ja-JP" sz="2400" kern="100" dirty="0" smtClean="0">
                          <a:effectLst/>
                          <a:latin typeface="+mn-lt"/>
                          <a:cs typeface="Courier New"/>
                        </a:rPr>
                        <a:t>2003</a:t>
                      </a:r>
                      <a:endParaRPr lang="ja-JP" sz="2400" kern="100" dirty="0">
                        <a:effectLst/>
                        <a:latin typeface="+mn-lt"/>
                        <a:cs typeface="Courier New"/>
                      </a:endParaRPr>
                    </a:p>
                  </a:txBody>
                  <a:tcPr marL="57050" marR="57050" marT="0" marB="0"/>
                </a:tc>
              </a:tr>
              <a:tr h="331237">
                <a:tc>
                  <a:txBody>
                    <a:bodyPr/>
                    <a:lstStyle/>
                    <a:p>
                      <a:pPr algn="just">
                        <a:spcAft>
                          <a:spcPts val="0"/>
                        </a:spcAft>
                      </a:pPr>
                      <a:r>
                        <a:rPr lang="en-US" sz="2400" kern="100" dirty="0">
                          <a:effectLst/>
                        </a:rPr>
                        <a:t>Girl (%)</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a:effectLst/>
                        </a:rPr>
                        <a:t>49.6</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a:effectLst/>
                        </a:rPr>
                        <a:t>51.9</a:t>
                      </a:r>
                      <a:endParaRPr lang="ja-JP" sz="2400" kern="100" dirty="0">
                        <a:effectLst/>
                        <a:latin typeface="ＭＳ 明朝"/>
                        <a:cs typeface="Courier New"/>
                      </a:endParaRPr>
                    </a:p>
                  </a:txBody>
                  <a:tcPr marL="57050" marR="57050" marT="0" marB="0"/>
                </a:tc>
                <a:tc>
                  <a:txBody>
                    <a:bodyPr/>
                    <a:lstStyle/>
                    <a:p>
                      <a:pPr algn="ctr">
                        <a:spcAft>
                          <a:spcPts val="0"/>
                        </a:spcAft>
                      </a:pPr>
                      <a:endParaRPr lang="ja-JP" sz="2400" kern="100" dirty="0">
                        <a:effectLst/>
                        <a:latin typeface="ＭＳ 明朝"/>
                        <a:cs typeface="Courier New"/>
                      </a:endParaRPr>
                    </a:p>
                  </a:txBody>
                  <a:tcPr marL="57050" marR="57050" marT="0" marB="0"/>
                </a:tc>
                <a:tc>
                  <a:txBody>
                    <a:bodyPr/>
                    <a:lstStyle/>
                    <a:p>
                      <a:pPr algn="ctr">
                        <a:spcAft>
                          <a:spcPts val="0"/>
                        </a:spcAft>
                      </a:pPr>
                      <a:endParaRPr lang="ja-JP" sz="2400" kern="100" dirty="0">
                        <a:effectLst/>
                        <a:latin typeface="ＭＳ 明朝"/>
                        <a:cs typeface="Courier New"/>
                      </a:endParaRPr>
                    </a:p>
                  </a:txBody>
                  <a:tcPr marL="57050" marR="57050" marT="0" marB="0"/>
                </a:tc>
                <a:tc>
                  <a:txBody>
                    <a:bodyPr/>
                    <a:lstStyle/>
                    <a:p>
                      <a:pPr algn="ctr">
                        <a:spcAft>
                          <a:spcPts val="0"/>
                        </a:spcAft>
                      </a:pPr>
                      <a:endParaRPr lang="ja-JP" sz="2400" kern="100" dirty="0">
                        <a:effectLst/>
                        <a:latin typeface="ＭＳ 明朝"/>
                        <a:cs typeface="Courier New"/>
                      </a:endParaRPr>
                    </a:p>
                  </a:txBody>
                  <a:tcPr marL="57050" marR="57050" marT="0" marB="0"/>
                </a:tc>
              </a:tr>
              <a:tr h="331237">
                <a:tc>
                  <a:txBody>
                    <a:bodyPr/>
                    <a:lstStyle/>
                    <a:p>
                      <a:pPr algn="just">
                        <a:spcAft>
                          <a:spcPts val="0"/>
                        </a:spcAft>
                      </a:pPr>
                      <a:r>
                        <a:rPr lang="en-US" sz="2400" kern="100" dirty="0">
                          <a:effectLst/>
                        </a:rPr>
                        <a:t># of books at home (%)</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a:effectLst/>
                        </a:rPr>
                        <a:t> </a:t>
                      </a:r>
                      <a:endParaRPr lang="ja-JP" sz="2400" kern="100">
                        <a:effectLst/>
                        <a:latin typeface="ＭＳ 明朝"/>
                        <a:cs typeface="Courier New"/>
                      </a:endParaRPr>
                    </a:p>
                  </a:txBody>
                  <a:tcPr marL="57050" marR="57050" marT="0" marB="0"/>
                </a:tc>
                <a:tc>
                  <a:txBody>
                    <a:bodyPr/>
                    <a:lstStyle/>
                    <a:p>
                      <a:pPr algn="ctr">
                        <a:spcAft>
                          <a:spcPts val="0"/>
                        </a:spcAft>
                      </a:pPr>
                      <a:r>
                        <a:rPr lang="en-US" sz="2400" kern="100" dirty="0">
                          <a:effectLst/>
                        </a:rPr>
                        <a:t> </a:t>
                      </a:r>
                      <a:endParaRPr lang="ja-JP" sz="2400" kern="100" dirty="0">
                        <a:effectLst/>
                        <a:latin typeface="ＭＳ 明朝"/>
                        <a:cs typeface="Courier New"/>
                      </a:endParaRPr>
                    </a:p>
                  </a:txBody>
                  <a:tcPr marL="57050" marR="57050" marT="0" marB="0"/>
                </a:tc>
                <a:tc>
                  <a:txBody>
                    <a:bodyPr/>
                    <a:lstStyle/>
                    <a:p>
                      <a:pPr algn="ctr">
                        <a:spcAft>
                          <a:spcPts val="0"/>
                        </a:spcAft>
                      </a:pPr>
                      <a:endParaRPr lang="ja-JP" sz="2400" kern="100" dirty="0">
                        <a:effectLst/>
                        <a:latin typeface="ＭＳ 明朝"/>
                        <a:cs typeface="Courier New"/>
                      </a:endParaRPr>
                    </a:p>
                  </a:txBody>
                  <a:tcPr marL="57050" marR="57050" marT="0" marB="0"/>
                </a:tc>
                <a:tc>
                  <a:txBody>
                    <a:bodyPr/>
                    <a:lstStyle/>
                    <a:p>
                      <a:pPr algn="ctr">
                        <a:spcAft>
                          <a:spcPts val="0"/>
                        </a:spcAft>
                      </a:pPr>
                      <a:endParaRPr lang="ja-JP" sz="2400" kern="100" dirty="0">
                        <a:effectLst/>
                        <a:latin typeface="ＭＳ 明朝"/>
                        <a:cs typeface="Courier New"/>
                      </a:endParaRPr>
                    </a:p>
                  </a:txBody>
                  <a:tcPr marL="57050" marR="57050" marT="0" marB="0"/>
                </a:tc>
                <a:tc>
                  <a:txBody>
                    <a:bodyPr/>
                    <a:lstStyle/>
                    <a:p>
                      <a:pPr algn="ctr">
                        <a:spcAft>
                          <a:spcPts val="0"/>
                        </a:spcAft>
                      </a:pPr>
                      <a:endParaRPr lang="ja-JP" sz="2400" kern="100" dirty="0">
                        <a:effectLst/>
                        <a:latin typeface="ＭＳ 明朝"/>
                        <a:cs typeface="Courier New"/>
                      </a:endParaRPr>
                    </a:p>
                  </a:txBody>
                  <a:tcPr marL="57050" marR="57050" marT="0" marB="0"/>
                </a:tc>
              </a:tr>
              <a:tr h="331237">
                <a:tc>
                  <a:txBody>
                    <a:bodyPr/>
                    <a:lstStyle/>
                    <a:p>
                      <a:pPr algn="just">
                        <a:spcAft>
                          <a:spcPts val="0"/>
                        </a:spcAft>
                      </a:pPr>
                      <a:r>
                        <a:rPr lang="en-US" sz="2400" kern="100" dirty="0">
                          <a:effectLst/>
                        </a:rPr>
                        <a:t> 0-10</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a:effectLst/>
                        </a:rPr>
                        <a:t>13.8</a:t>
                      </a:r>
                      <a:endParaRPr lang="ja-JP" sz="2400" kern="100">
                        <a:effectLst/>
                        <a:latin typeface="ＭＳ 明朝"/>
                        <a:cs typeface="Courier New"/>
                      </a:endParaRPr>
                    </a:p>
                  </a:txBody>
                  <a:tcPr marL="57050" marR="57050" marT="0" marB="0"/>
                </a:tc>
                <a:tc>
                  <a:txBody>
                    <a:bodyPr/>
                    <a:lstStyle/>
                    <a:p>
                      <a:pPr algn="ctr">
                        <a:spcAft>
                          <a:spcPts val="0"/>
                        </a:spcAft>
                      </a:pPr>
                      <a:r>
                        <a:rPr lang="en-US" sz="2400" kern="100" dirty="0">
                          <a:effectLst/>
                        </a:rPr>
                        <a:t>12.2</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a:effectLst/>
                          <a:latin typeface="+mn-lt"/>
                          <a:ea typeface="HG創英角ｺﾞｼｯｸUB"/>
                          <a:cs typeface="Courier New"/>
                        </a:rPr>
                        <a:t>1-10</a:t>
                      </a:r>
                      <a:endParaRPr lang="ja-JP" sz="2400" kern="100" dirty="0">
                        <a:effectLst/>
                        <a:latin typeface="+mn-lt"/>
                        <a:cs typeface="Courier New"/>
                      </a:endParaRPr>
                    </a:p>
                  </a:txBody>
                  <a:tcPr marL="68580" marR="68580" marT="0" marB="0"/>
                </a:tc>
                <a:tc>
                  <a:txBody>
                    <a:bodyPr/>
                    <a:lstStyle/>
                    <a:p>
                      <a:pPr algn="ctr">
                        <a:spcAft>
                          <a:spcPts val="0"/>
                        </a:spcAft>
                      </a:pPr>
                      <a:r>
                        <a:rPr lang="en-US" sz="2400" kern="100" dirty="0">
                          <a:effectLst/>
                          <a:latin typeface="+mn-lt"/>
                          <a:ea typeface="HG創英角ｺﾞｼｯｸUB"/>
                          <a:cs typeface="Courier New"/>
                        </a:rPr>
                        <a:t>11.2</a:t>
                      </a:r>
                      <a:endParaRPr lang="ja-JP" sz="2400" kern="100" dirty="0">
                        <a:effectLst/>
                        <a:latin typeface="+mn-lt"/>
                        <a:cs typeface="Courier New"/>
                      </a:endParaRPr>
                    </a:p>
                  </a:txBody>
                  <a:tcPr marL="68580" marR="68580" marT="0" marB="0"/>
                </a:tc>
                <a:tc>
                  <a:txBody>
                    <a:bodyPr/>
                    <a:lstStyle/>
                    <a:p>
                      <a:pPr algn="ctr">
                        <a:spcAft>
                          <a:spcPts val="0"/>
                        </a:spcAft>
                      </a:pPr>
                      <a:r>
                        <a:rPr lang="en-US" sz="2400" kern="100">
                          <a:effectLst/>
                          <a:latin typeface="+mn-lt"/>
                          <a:ea typeface="HG創英角ｺﾞｼｯｸUB"/>
                          <a:cs typeface="Courier New"/>
                        </a:rPr>
                        <a:t>9.9</a:t>
                      </a:r>
                      <a:endParaRPr lang="ja-JP" sz="2400" kern="100">
                        <a:effectLst/>
                        <a:latin typeface="+mn-lt"/>
                        <a:cs typeface="Courier New"/>
                      </a:endParaRPr>
                    </a:p>
                  </a:txBody>
                  <a:tcPr marL="68580" marR="68580" marT="0" marB="0"/>
                </a:tc>
              </a:tr>
              <a:tr h="331237">
                <a:tc>
                  <a:txBody>
                    <a:bodyPr/>
                    <a:lstStyle/>
                    <a:p>
                      <a:pPr algn="just">
                        <a:spcAft>
                          <a:spcPts val="0"/>
                        </a:spcAft>
                      </a:pPr>
                      <a:r>
                        <a:rPr lang="en-US" sz="2400" kern="100" dirty="0">
                          <a:effectLst/>
                        </a:rPr>
                        <a:t> 11-25</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a:effectLst/>
                        </a:rPr>
                        <a:t>19.3</a:t>
                      </a:r>
                      <a:endParaRPr lang="ja-JP" sz="2400" kern="100">
                        <a:effectLst/>
                        <a:latin typeface="ＭＳ 明朝"/>
                        <a:cs typeface="Courier New"/>
                      </a:endParaRPr>
                    </a:p>
                  </a:txBody>
                  <a:tcPr marL="57050" marR="57050" marT="0" marB="0"/>
                </a:tc>
                <a:tc>
                  <a:txBody>
                    <a:bodyPr/>
                    <a:lstStyle/>
                    <a:p>
                      <a:pPr algn="ctr">
                        <a:spcAft>
                          <a:spcPts val="0"/>
                        </a:spcAft>
                      </a:pPr>
                      <a:r>
                        <a:rPr lang="en-US" sz="2400" kern="100" dirty="0">
                          <a:effectLst/>
                        </a:rPr>
                        <a:t>21.2</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a:effectLst/>
                          <a:latin typeface="+mn-lt"/>
                          <a:ea typeface="HG創英角ｺﾞｼｯｸUB"/>
                          <a:cs typeface="Courier New"/>
                        </a:rPr>
                        <a:t>11-50</a:t>
                      </a:r>
                      <a:endParaRPr lang="ja-JP" sz="2400" kern="100" dirty="0">
                        <a:effectLst/>
                        <a:latin typeface="+mn-lt"/>
                        <a:cs typeface="Courier New"/>
                      </a:endParaRPr>
                    </a:p>
                  </a:txBody>
                  <a:tcPr marL="68580" marR="68580" marT="0" marB="0"/>
                </a:tc>
                <a:tc>
                  <a:txBody>
                    <a:bodyPr/>
                    <a:lstStyle/>
                    <a:p>
                      <a:pPr algn="ctr">
                        <a:spcAft>
                          <a:spcPts val="0"/>
                        </a:spcAft>
                      </a:pPr>
                      <a:r>
                        <a:rPr lang="en-US" sz="2400" kern="100">
                          <a:effectLst/>
                          <a:latin typeface="+mn-lt"/>
                          <a:ea typeface="HG創英角ｺﾞｼｯｸUB"/>
                          <a:cs typeface="Courier New"/>
                        </a:rPr>
                        <a:t>25.2</a:t>
                      </a:r>
                      <a:endParaRPr lang="ja-JP" sz="2400" kern="100">
                        <a:effectLst/>
                        <a:latin typeface="+mn-lt"/>
                        <a:cs typeface="Courier New"/>
                      </a:endParaRPr>
                    </a:p>
                  </a:txBody>
                  <a:tcPr marL="68580" marR="68580" marT="0" marB="0"/>
                </a:tc>
                <a:tc>
                  <a:txBody>
                    <a:bodyPr/>
                    <a:lstStyle/>
                    <a:p>
                      <a:pPr algn="ctr">
                        <a:spcAft>
                          <a:spcPts val="0"/>
                        </a:spcAft>
                      </a:pPr>
                      <a:r>
                        <a:rPr lang="en-US" sz="2400" kern="100">
                          <a:effectLst/>
                          <a:latin typeface="+mn-lt"/>
                          <a:ea typeface="HG創英角ｺﾞｼｯｸUB"/>
                          <a:cs typeface="Courier New"/>
                        </a:rPr>
                        <a:t>11.8</a:t>
                      </a:r>
                      <a:endParaRPr lang="ja-JP" sz="2400" kern="100">
                        <a:effectLst/>
                        <a:latin typeface="+mn-lt"/>
                        <a:cs typeface="Courier New"/>
                      </a:endParaRPr>
                    </a:p>
                  </a:txBody>
                  <a:tcPr marL="68580" marR="68580" marT="0" marB="0"/>
                </a:tc>
              </a:tr>
              <a:tr h="331237">
                <a:tc>
                  <a:txBody>
                    <a:bodyPr/>
                    <a:lstStyle/>
                    <a:p>
                      <a:pPr algn="just">
                        <a:spcAft>
                          <a:spcPts val="0"/>
                        </a:spcAft>
                      </a:pPr>
                      <a:r>
                        <a:rPr lang="en-US" sz="2400" kern="100" dirty="0">
                          <a:effectLst/>
                        </a:rPr>
                        <a:t> 26-100</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a:effectLst/>
                        </a:rPr>
                        <a:t>31.2</a:t>
                      </a:r>
                      <a:endParaRPr lang="ja-JP" sz="2400" kern="100">
                        <a:effectLst/>
                        <a:latin typeface="ＭＳ 明朝"/>
                        <a:cs typeface="Courier New"/>
                      </a:endParaRPr>
                    </a:p>
                  </a:txBody>
                  <a:tcPr marL="57050" marR="57050" marT="0" marB="0"/>
                </a:tc>
                <a:tc>
                  <a:txBody>
                    <a:bodyPr/>
                    <a:lstStyle/>
                    <a:p>
                      <a:pPr algn="ctr">
                        <a:spcAft>
                          <a:spcPts val="0"/>
                        </a:spcAft>
                      </a:pPr>
                      <a:r>
                        <a:rPr lang="en-US" sz="2400" kern="100" dirty="0">
                          <a:effectLst/>
                        </a:rPr>
                        <a:t>32.1</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a:effectLst/>
                          <a:latin typeface="+mn-lt"/>
                          <a:ea typeface="HG創英角ｺﾞｼｯｸUB"/>
                          <a:cs typeface="Courier New"/>
                        </a:rPr>
                        <a:t>51-100</a:t>
                      </a:r>
                      <a:endParaRPr lang="ja-JP" sz="2400" kern="100" dirty="0">
                        <a:effectLst/>
                        <a:latin typeface="+mn-lt"/>
                        <a:cs typeface="Courier New"/>
                      </a:endParaRPr>
                    </a:p>
                  </a:txBody>
                  <a:tcPr marL="68580" marR="68580" marT="0" marB="0"/>
                </a:tc>
                <a:tc>
                  <a:txBody>
                    <a:bodyPr/>
                    <a:lstStyle/>
                    <a:p>
                      <a:pPr algn="ctr">
                        <a:spcAft>
                          <a:spcPts val="0"/>
                        </a:spcAft>
                      </a:pPr>
                      <a:r>
                        <a:rPr lang="en-US" sz="2400" kern="100">
                          <a:effectLst/>
                          <a:latin typeface="+mn-lt"/>
                          <a:ea typeface="HG創英角ｺﾞｼｯｸUB"/>
                          <a:cs typeface="Courier New"/>
                        </a:rPr>
                        <a:t>19.9</a:t>
                      </a:r>
                      <a:endParaRPr lang="ja-JP" sz="2400" kern="100">
                        <a:effectLst/>
                        <a:latin typeface="+mn-lt"/>
                        <a:cs typeface="Courier New"/>
                      </a:endParaRPr>
                    </a:p>
                  </a:txBody>
                  <a:tcPr marL="68580" marR="68580" marT="0" marB="0"/>
                </a:tc>
                <a:tc>
                  <a:txBody>
                    <a:bodyPr/>
                    <a:lstStyle/>
                    <a:p>
                      <a:pPr algn="ctr">
                        <a:spcAft>
                          <a:spcPts val="0"/>
                        </a:spcAft>
                      </a:pPr>
                      <a:r>
                        <a:rPr lang="en-US" sz="2400" kern="100">
                          <a:effectLst/>
                          <a:latin typeface="+mn-lt"/>
                          <a:ea typeface="HG創英角ｺﾞｼｯｸUB"/>
                          <a:cs typeface="Courier New"/>
                        </a:rPr>
                        <a:t>32.6</a:t>
                      </a:r>
                      <a:endParaRPr lang="ja-JP" sz="2400" kern="100">
                        <a:effectLst/>
                        <a:latin typeface="+mn-lt"/>
                        <a:cs typeface="Courier New"/>
                      </a:endParaRPr>
                    </a:p>
                  </a:txBody>
                  <a:tcPr marL="68580" marR="68580" marT="0" marB="0"/>
                </a:tc>
              </a:tr>
              <a:tr h="331237">
                <a:tc>
                  <a:txBody>
                    <a:bodyPr/>
                    <a:lstStyle/>
                    <a:p>
                      <a:pPr algn="just">
                        <a:spcAft>
                          <a:spcPts val="0"/>
                        </a:spcAft>
                      </a:pPr>
                      <a:r>
                        <a:rPr lang="en-US" sz="2400" kern="100" dirty="0">
                          <a:effectLst/>
                        </a:rPr>
                        <a:t> 101-200</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a:effectLst/>
                        </a:rPr>
                        <a:t>18.1</a:t>
                      </a:r>
                      <a:endParaRPr lang="ja-JP" sz="2400" kern="100">
                        <a:effectLst/>
                        <a:latin typeface="ＭＳ 明朝"/>
                        <a:cs typeface="Courier New"/>
                      </a:endParaRPr>
                    </a:p>
                  </a:txBody>
                  <a:tcPr marL="57050" marR="57050" marT="0" marB="0"/>
                </a:tc>
                <a:tc>
                  <a:txBody>
                    <a:bodyPr/>
                    <a:lstStyle/>
                    <a:p>
                      <a:pPr algn="ctr">
                        <a:spcAft>
                          <a:spcPts val="0"/>
                        </a:spcAft>
                      </a:pPr>
                      <a:r>
                        <a:rPr lang="en-US" sz="2400" kern="100" dirty="0">
                          <a:effectLst/>
                        </a:rPr>
                        <a:t>16.8</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a:effectLst/>
                          <a:latin typeface="+mn-lt"/>
                          <a:ea typeface="HG創英角ｺﾞｼｯｸUB"/>
                          <a:cs typeface="Courier New"/>
                        </a:rPr>
                        <a:t>101-250</a:t>
                      </a:r>
                      <a:endParaRPr lang="ja-JP" sz="2400" kern="100" dirty="0">
                        <a:effectLst/>
                        <a:latin typeface="+mn-lt"/>
                        <a:cs typeface="Courier New"/>
                      </a:endParaRPr>
                    </a:p>
                  </a:txBody>
                  <a:tcPr marL="68580" marR="68580" marT="0" marB="0"/>
                </a:tc>
                <a:tc>
                  <a:txBody>
                    <a:bodyPr/>
                    <a:lstStyle/>
                    <a:p>
                      <a:pPr algn="ctr">
                        <a:spcAft>
                          <a:spcPts val="0"/>
                        </a:spcAft>
                      </a:pPr>
                      <a:r>
                        <a:rPr lang="en-US" sz="2400" kern="100">
                          <a:effectLst/>
                          <a:latin typeface="+mn-lt"/>
                          <a:ea typeface="HG創英角ｺﾞｼｯｸUB"/>
                          <a:cs typeface="Courier New"/>
                        </a:rPr>
                        <a:t>22.4</a:t>
                      </a:r>
                      <a:endParaRPr lang="ja-JP" sz="2400" kern="100">
                        <a:effectLst/>
                        <a:latin typeface="+mn-lt"/>
                        <a:cs typeface="Courier New"/>
                      </a:endParaRPr>
                    </a:p>
                  </a:txBody>
                  <a:tcPr marL="68580" marR="68580" marT="0" marB="0"/>
                </a:tc>
                <a:tc>
                  <a:txBody>
                    <a:bodyPr/>
                    <a:lstStyle/>
                    <a:p>
                      <a:pPr algn="ctr">
                        <a:spcAft>
                          <a:spcPts val="0"/>
                        </a:spcAft>
                      </a:pPr>
                      <a:r>
                        <a:rPr lang="en-US" sz="2400" kern="100" dirty="0">
                          <a:effectLst/>
                          <a:latin typeface="+mn-lt"/>
                          <a:ea typeface="HG創英角ｺﾞｼｯｸUB"/>
                          <a:cs typeface="Courier New"/>
                        </a:rPr>
                        <a:t>18.5</a:t>
                      </a:r>
                      <a:endParaRPr lang="ja-JP" sz="2400" kern="100" dirty="0">
                        <a:effectLst/>
                        <a:latin typeface="+mn-lt"/>
                        <a:cs typeface="Courier New"/>
                      </a:endParaRPr>
                    </a:p>
                  </a:txBody>
                  <a:tcPr marL="68580" marR="68580" marT="0" marB="0"/>
                </a:tc>
              </a:tr>
              <a:tr h="331237">
                <a:tc>
                  <a:txBody>
                    <a:bodyPr/>
                    <a:lstStyle/>
                    <a:p>
                      <a:pPr algn="just">
                        <a:spcAft>
                          <a:spcPts val="0"/>
                        </a:spcAft>
                      </a:pPr>
                      <a:r>
                        <a:rPr lang="en-US" sz="2400" kern="100" dirty="0">
                          <a:effectLst/>
                        </a:rPr>
                        <a:t> 200-</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a:effectLst/>
                        </a:rPr>
                        <a:t>17.5</a:t>
                      </a:r>
                      <a:endParaRPr lang="ja-JP" sz="2400" kern="100">
                        <a:effectLst/>
                        <a:latin typeface="ＭＳ 明朝"/>
                        <a:cs typeface="Courier New"/>
                      </a:endParaRPr>
                    </a:p>
                  </a:txBody>
                  <a:tcPr marL="57050" marR="57050" marT="0" marB="0"/>
                </a:tc>
                <a:tc>
                  <a:txBody>
                    <a:bodyPr/>
                    <a:lstStyle/>
                    <a:p>
                      <a:pPr algn="ctr">
                        <a:spcAft>
                          <a:spcPts val="0"/>
                        </a:spcAft>
                      </a:pPr>
                      <a:r>
                        <a:rPr lang="en-US" sz="2400" kern="100" dirty="0">
                          <a:effectLst/>
                        </a:rPr>
                        <a:t>17.6</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a:effectLst/>
                          <a:latin typeface="+mn-lt"/>
                          <a:ea typeface="HG創英角ｺﾞｼｯｸUB"/>
                          <a:cs typeface="Courier New"/>
                        </a:rPr>
                        <a:t>251-500</a:t>
                      </a:r>
                      <a:endParaRPr lang="ja-JP" sz="2400" kern="100" dirty="0">
                        <a:effectLst/>
                        <a:latin typeface="+mn-lt"/>
                        <a:cs typeface="Courier New"/>
                      </a:endParaRPr>
                    </a:p>
                  </a:txBody>
                  <a:tcPr marL="68580" marR="68580" marT="0" marB="0"/>
                </a:tc>
                <a:tc>
                  <a:txBody>
                    <a:bodyPr/>
                    <a:lstStyle/>
                    <a:p>
                      <a:pPr algn="ctr">
                        <a:spcAft>
                          <a:spcPts val="0"/>
                        </a:spcAft>
                      </a:pPr>
                      <a:r>
                        <a:rPr lang="en-US" sz="2400" kern="100" dirty="0">
                          <a:effectLst/>
                          <a:latin typeface="+mn-lt"/>
                          <a:ea typeface="HG創英角ｺﾞｼｯｸUB"/>
                          <a:cs typeface="Courier New"/>
                        </a:rPr>
                        <a:t>12.3</a:t>
                      </a:r>
                      <a:endParaRPr lang="ja-JP" sz="2400" kern="100" dirty="0">
                        <a:effectLst/>
                        <a:latin typeface="+mn-lt"/>
                        <a:cs typeface="Courier New"/>
                      </a:endParaRPr>
                    </a:p>
                  </a:txBody>
                  <a:tcPr marL="68580" marR="68580" marT="0" marB="0"/>
                </a:tc>
                <a:tc>
                  <a:txBody>
                    <a:bodyPr/>
                    <a:lstStyle/>
                    <a:p>
                      <a:pPr algn="ctr">
                        <a:spcAft>
                          <a:spcPts val="0"/>
                        </a:spcAft>
                      </a:pPr>
                      <a:r>
                        <a:rPr lang="en-US" sz="2400" kern="100" dirty="0">
                          <a:effectLst/>
                          <a:latin typeface="+mn-lt"/>
                          <a:ea typeface="HG創英角ｺﾞｼｯｸUB"/>
                          <a:cs typeface="Courier New"/>
                        </a:rPr>
                        <a:t>17.4</a:t>
                      </a:r>
                      <a:endParaRPr lang="ja-JP" sz="2400" kern="100" dirty="0">
                        <a:effectLst/>
                        <a:latin typeface="+mn-lt"/>
                        <a:cs typeface="Courier New"/>
                      </a:endParaRPr>
                    </a:p>
                  </a:txBody>
                  <a:tcPr marL="68580" marR="68580" marT="0" marB="0"/>
                </a:tc>
              </a:tr>
              <a:tr h="331237">
                <a:tc>
                  <a:txBody>
                    <a:bodyPr/>
                    <a:lstStyle/>
                    <a:p>
                      <a:endParaRPr lang="ja-JP" altLang="en-US"/>
                    </a:p>
                  </a:txBody>
                  <a:tcPr marL="57050" marR="57050" marT="0" marB="0"/>
                </a:tc>
                <a:tc>
                  <a:txBody>
                    <a:bodyPr/>
                    <a:lstStyle/>
                    <a:p>
                      <a:pPr algn="ctr"/>
                      <a:endParaRPr lang="ja-JP" altLang="en-US"/>
                    </a:p>
                  </a:txBody>
                  <a:tcPr marL="57050" marR="57050" marT="0" marB="0"/>
                </a:tc>
                <a:tc>
                  <a:txBody>
                    <a:bodyPr/>
                    <a:lstStyle/>
                    <a:p>
                      <a:pPr algn="ctr"/>
                      <a:endParaRPr lang="ja-JP" altLang="en-US" dirty="0"/>
                    </a:p>
                  </a:txBody>
                  <a:tcPr marL="57050" marR="57050" marT="0" marB="0"/>
                </a:tc>
                <a:tc>
                  <a:txBody>
                    <a:bodyPr/>
                    <a:lstStyle/>
                    <a:p>
                      <a:pPr algn="ctr">
                        <a:spcAft>
                          <a:spcPts val="0"/>
                        </a:spcAft>
                      </a:pPr>
                      <a:r>
                        <a:rPr lang="en-US" sz="2400" kern="100" dirty="0">
                          <a:effectLst/>
                          <a:latin typeface="+mn-lt"/>
                          <a:ea typeface="HG創英角ｺﾞｼｯｸUB"/>
                          <a:cs typeface="Courier New"/>
                        </a:rPr>
                        <a:t>501-</a:t>
                      </a:r>
                      <a:endParaRPr lang="ja-JP" sz="2400" kern="100" dirty="0">
                        <a:effectLst/>
                        <a:latin typeface="+mn-lt"/>
                        <a:cs typeface="Courier New"/>
                      </a:endParaRPr>
                    </a:p>
                  </a:txBody>
                  <a:tcPr marL="68580" marR="68580" marT="0" marB="0"/>
                </a:tc>
                <a:tc>
                  <a:txBody>
                    <a:bodyPr/>
                    <a:lstStyle/>
                    <a:p>
                      <a:pPr algn="ctr">
                        <a:spcAft>
                          <a:spcPts val="0"/>
                        </a:spcAft>
                      </a:pPr>
                      <a:r>
                        <a:rPr lang="en-US" sz="2400" kern="100">
                          <a:effectLst/>
                          <a:latin typeface="+mn-lt"/>
                          <a:ea typeface="HG創英角ｺﾞｼｯｸUB"/>
                          <a:cs typeface="Courier New"/>
                        </a:rPr>
                        <a:t>8.9</a:t>
                      </a:r>
                      <a:endParaRPr lang="ja-JP" sz="2400" kern="100">
                        <a:effectLst/>
                        <a:latin typeface="+mn-lt"/>
                        <a:cs typeface="Courier New"/>
                      </a:endParaRPr>
                    </a:p>
                  </a:txBody>
                  <a:tcPr marL="68580" marR="68580" marT="0" marB="0"/>
                </a:tc>
                <a:tc>
                  <a:txBody>
                    <a:bodyPr/>
                    <a:lstStyle/>
                    <a:p>
                      <a:pPr algn="ctr">
                        <a:spcAft>
                          <a:spcPts val="0"/>
                        </a:spcAft>
                      </a:pPr>
                      <a:r>
                        <a:rPr lang="en-US" sz="2400" kern="100" dirty="0">
                          <a:effectLst/>
                          <a:latin typeface="+mn-lt"/>
                          <a:ea typeface="HG創英角ｺﾞｼｯｸUB"/>
                          <a:cs typeface="Courier New"/>
                        </a:rPr>
                        <a:t>9.7</a:t>
                      </a:r>
                      <a:endParaRPr lang="ja-JP" sz="2400" kern="100" dirty="0">
                        <a:effectLst/>
                        <a:latin typeface="+mn-lt"/>
                        <a:cs typeface="Courier New"/>
                      </a:endParaRPr>
                    </a:p>
                  </a:txBody>
                  <a:tcPr marL="68580" marR="68580" marT="0" marB="0"/>
                </a:tc>
              </a:tr>
              <a:tr h="331237">
                <a:tc>
                  <a:txBody>
                    <a:bodyPr/>
                    <a:lstStyle/>
                    <a:p>
                      <a:pPr algn="just">
                        <a:spcAft>
                          <a:spcPts val="0"/>
                        </a:spcAft>
                      </a:pPr>
                      <a:r>
                        <a:rPr lang="en-US" sz="2400" kern="100" dirty="0">
                          <a:effectLst/>
                        </a:rPr>
                        <a:t>N</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smtClean="0">
                          <a:effectLst/>
                        </a:rPr>
                        <a:t>4,542</a:t>
                      </a: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smtClean="0">
                          <a:effectLst/>
                        </a:rPr>
                        <a:t>3,429</a:t>
                      </a:r>
                      <a:endParaRPr lang="ja-JP" sz="2400" kern="100" dirty="0">
                        <a:effectLst/>
                        <a:latin typeface="ＭＳ 明朝"/>
                        <a:cs typeface="Courier New"/>
                      </a:endParaRPr>
                    </a:p>
                  </a:txBody>
                  <a:tcPr marL="57050" marR="57050" marT="0" marB="0"/>
                </a:tc>
                <a:tc>
                  <a:txBody>
                    <a:bodyPr/>
                    <a:lstStyle/>
                    <a:p>
                      <a:pPr algn="ctr">
                        <a:spcAft>
                          <a:spcPts val="0"/>
                        </a:spcAft>
                      </a:pPr>
                      <a:endParaRPr lang="ja-JP" sz="2400" kern="100" dirty="0">
                        <a:effectLst/>
                        <a:latin typeface="ＭＳ 明朝"/>
                        <a:cs typeface="Courier New"/>
                      </a:endParaRPr>
                    </a:p>
                  </a:txBody>
                  <a:tcPr marL="57050" marR="57050" marT="0" marB="0"/>
                </a:tc>
                <a:tc>
                  <a:txBody>
                    <a:bodyPr/>
                    <a:lstStyle/>
                    <a:p>
                      <a:pPr algn="ctr">
                        <a:spcAft>
                          <a:spcPts val="0"/>
                        </a:spcAft>
                      </a:pPr>
                      <a:r>
                        <a:rPr lang="en-US" sz="2400" kern="100" dirty="0">
                          <a:effectLst/>
                          <a:latin typeface="+mn-lt"/>
                          <a:ea typeface="HG創英角ｺﾞｼｯｸUB"/>
                          <a:cs typeface="Courier New"/>
                        </a:rPr>
                        <a:t>4,505</a:t>
                      </a:r>
                      <a:endParaRPr lang="ja-JP" sz="2400" kern="100" dirty="0">
                        <a:effectLst/>
                        <a:latin typeface="+mn-lt"/>
                        <a:cs typeface="Courier New"/>
                      </a:endParaRPr>
                    </a:p>
                  </a:txBody>
                  <a:tcPr marL="68580" marR="68580" marT="0" marB="0"/>
                </a:tc>
                <a:tc>
                  <a:txBody>
                    <a:bodyPr/>
                    <a:lstStyle/>
                    <a:p>
                      <a:pPr algn="ctr">
                        <a:spcAft>
                          <a:spcPts val="0"/>
                        </a:spcAft>
                      </a:pPr>
                      <a:r>
                        <a:rPr lang="en-US" sz="2400" kern="100" dirty="0">
                          <a:effectLst/>
                          <a:latin typeface="+mn-lt"/>
                          <a:ea typeface="HG創英角ｺﾞｼｯｸUB"/>
                          <a:cs typeface="Courier New"/>
                        </a:rPr>
                        <a:t>4,641</a:t>
                      </a:r>
                      <a:endParaRPr lang="ja-JP" sz="2400" kern="100" dirty="0">
                        <a:effectLst/>
                        <a:latin typeface="+mn-lt"/>
                        <a:cs typeface="Courier New"/>
                      </a:endParaRPr>
                    </a:p>
                  </a:txBody>
                  <a:tcPr marL="68580" marR="68580" marT="0" marB="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1143000"/>
          </a:xfrm>
        </p:spPr>
        <p:txBody>
          <a:bodyPr>
            <a:noAutofit/>
          </a:bodyPr>
          <a:lstStyle/>
          <a:p>
            <a:r>
              <a:rPr kumimoji="1" lang="en-US" altLang="ja-JP" sz="3600" dirty="0" smtClean="0"/>
              <a:t>Intensity of Compulsory Education and Intergenerational Dependence of Educational Attainment</a:t>
            </a:r>
            <a:endParaRPr kumimoji="1" lang="ja-JP" altLang="en-US" sz="3600" dirty="0"/>
          </a:p>
        </p:txBody>
      </p:sp>
      <p:sp>
        <p:nvSpPr>
          <p:cNvPr id="3" name="コンテンツ プレースホルダー 2"/>
          <p:cNvSpPr>
            <a:spLocks noGrp="1"/>
          </p:cNvSpPr>
          <p:nvPr>
            <p:ph idx="1"/>
          </p:nvPr>
        </p:nvSpPr>
        <p:spPr>
          <a:xfrm>
            <a:off x="457200" y="2204864"/>
            <a:ext cx="8229600" cy="3921299"/>
          </a:xfrm>
        </p:spPr>
        <p:txBody>
          <a:bodyPr>
            <a:normAutofit/>
          </a:bodyPr>
          <a:lstStyle/>
          <a:p>
            <a:r>
              <a:rPr lang="en-US" altLang="ja-JP" sz="2800" dirty="0" smtClean="0"/>
              <a:t>2 or 3 more Saturdays in a month are added as holidays in 2002 in Japan.</a:t>
            </a:r>
          </a:p>
          <a:p>
            <a:r>
              <a:rPr kumimoji="1" lang="en-US" altLang="ja-JP" sz="2800" dirty="0" smtClean="0"/>
              <a:t>The regression coefficient of a child’s study time on parental education becomes 80% steeper.</a:t>
            </a:r>
          </a:p>
          <a:p>
            <a:r>
              <a:rPr lang="en-US" altLang="ja-JP" sz="2800" dirty="0"/>
              <a:t>The regression coefficient of a child’s </a:t>
            </a:r>
            <a:r>
              <a:rPr lang="en-US" altLang="ja-JP" sz="2800" dirty="0" smtClean="0"/>
              <a:t>academic performance </a:t>
            </a:r>
            <a:r>
              <a:rPr lang="en-US" altLang="ja-JP" sz="2800" dirty="0"/>
              <a:t>on parental education becomes </a:t>
            </a:r>
            <a:r>
              <a:rPr lang="en-US" altLang="ja-JP" sz="2800" dirty="0" smtClean="0"/>
              <a:t>20-30% </a:t>
            </a:r>
            <a:r>
              <a:rPr lang="en-US" altLang="ja-JP" sz="2800" dirty="0"/>
              <a:t>steeper.</a:t>
            </a:r>
          </a:p>
          <a:p>
            <a:endParaRPr kumimoji="1" lang="ja-JP" altLang="en-US" dirty="0"/>
          </a:p>
        </p:txBody>
      </p:sp>
    </p:spTree>
    <p:extLst>
      <p:ext uri="{BB962C8B-B14F-4D97-AF65-F5344CB8AC3E}">
        <p14:creationId xmlns:p14="http://schemas.microsoft.com/office/powerpoint/2010/main" val="2204880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smtClean="0"/>
              <a:t>Predicting Parental Education</a:t>
            </a:r>
            <a:br>
              <a:rPr kumimoji="1" lang="en-US" altLang="ja-JP" sz="3600" dirty="0" smtClean="0"/>
            </a:br>
            <a:r>
              <a:rPr kumimoji="1" lang="en-US" altLang="ja-JP" sz="3600" dirty="0" smtClean="0"/>
              <a:t>Based on 2003 Wave</a:t>
            </a:r>
            <a:endParaRPr kumimoji="1" lang="ja-JP" altLang="en-US" sz="3600"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mc:AlternateContent xmlns:mc="http://schemas.openxmlformats.org/markup-compatibility/2006" xmlns:a14="http://schemas.microsoft.com/office/drawing/2010/main">
        <mc:Choice Requires="a14">
          <p:sp>
            <p:nvSpPr>
              <p:cNvPr id="4" name="テキスト ボックス 3"/>
              <p:cNvSpPr txBox="1"/>
              <p:nvPr/>
            </p:nvSpPr>
            <p:spPr>
              <a:xfrm>
                <a:off x="215516" y="5877272"/>
                <a:ext cx="8712968" cy="721223"/>
              </a:xfrm>
              <a:prstGeom prst="rect">
                <a:avLst/>
              </a:prstGeom>
              <a:noFill/>
            </p:spPr>
            <p:txBody>
              <a:bodyPr wrap="square" rtlCol="0">
                <a:spAutoFit/>
              </a:bodyPr>
              <a:lstStyle/>
              <a:p>
                <a:r>
                  <a:rPr kumimoji="1" lang="en-US" altLang="ja-JP" dirty="0" smtClean="0"/>
                  <a:t>Assign predicted head’s years of education,  </a:t>
                </a:r>
                <a14:m>
                  <m:oMath xmlns:m="http://schemas.openxmlformats.org/officeDocument/2006/math">
                    <m:acc>
                      <m:accPr>
                        <m:chr m:val="̂"/>
                        <m:ctrlPr>
                          <a:rPr kumimoji="1" lang="en-US" altLang="ja-JP" b="0" i="1" smtClean="0">
                            <a:latin typeface="Cambria Math"/>
                          </a:rPr>
                        </m:ctrlPr>
                      </m:accPr>
                      <m:e>
                        <m:acc>
                          <m:accPr>
                            <m:chr m:val="̂"/>
                            <m:ctrlPr>
                              <a:rPr kumimoji="1" lang="en-US" altLang="ja-JP" b="0" i="1" smtClean="0">
                                <a:latin typeface="Cambria Math"/>
                              </a:rPr>
                            </m:ctrlPr>
                          </m:accPr>
                          <m:e>
                            <m:r>
                              <a:rPr kumimoji="1" lang="en-US" altLang="ja-JP" b="0" i="1" smtClean="0">
                                <a:latin typeface="Cambria Math"/>
                              </a:rPr>
                              <m:t>𝑝𝑒𝑑𝑢𝑐</m:t>
                            </m:r>
                          </m:e>
                        </m:acc>
                      </m:e>
                    </m:acc>
                  </m:oMath>
                </a14:m>
                <a:r>
                  <a:rPr kumimoji="1" lang="en-US" altLang="ja-JP" dirty="0" smtClean="0"/>
                  <a:t>, based on the percentiles of predicted value, </a:t>
                </a:r>
                <a14:m>
                  <m:oMath xmlns:m="http://schemas.openxmlformats.org/officeDocument/2006/math">
                    <m:acc>
                      <m:accPr>
                        <m:chr m:val="̂"/>
                        <m:ctrlPr>
                          <a:rPr kumimoji="1" lang="en-US" altLang="ja-JP" i="1" smtClean="0">
                            <a:latin typeface="Cambria Math"/>
                          </a:rPr>
                        </m:ctrlPr>
                      </m:accPr>
                      <m:e>
                        <m:r>
                          <a:rPr kumimoji="1" lang="en-US" altLang="ja-JP" b="0" i="1" smtClean="0">
                            <a:latin typeface="Cambria Math"/>
                          </a:rPr>
                          <m:t>𝑝𝑒𝑑𝑢𝑐</m:t>
                        </m:r>
                      </m:e>
                    </m:acc>
                  </m:oMath>
                </a14:m>
                <a:r>
                  <a:rPr kumimoji="1" lang="en-US" altLang="ja-JP" dirty="0" smtClean="0"/>
                  <a:t>.</a:t>
                </a:r>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15516" y="5877272"/>
                <a:ext cx="8712968" cy="721223"/>
              </a:xfrm>
              <a:prstGeom prst="rect">
                <a:avLst/>
              </a:prstGeom>
              <a:blipFill rotWithShape="1">
                <a:blip r:embed="rId2"/>
                <a:stretch>
                  <a:fillRect l="-559" t="-847" b="-1355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215516" y="3861048"/>
                <a:ext cx="8529137" cy="19020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ja-JP" altLang="ja-JP" i="1">
                              <a:latin typeface="Cambria Math"/>
                            </a:rPr>
                          </m:ctrlPr>
                        </m:accPr>
                        <m:e>
                          <m:r>
                            <a:rPr lang="en-US" altLang="ja-JP" i="1">
                              <a:latin typeface="Cambria Math"/>
                            </a:rPr>
                            <m:t>𝑝𝑒𝑑𝑢𝑐</m:t>
                          </m:r>
                        </m:e>
                      </m:acc>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10.72</m:t>
                            </m:r>
                          </m:e>
                        </m:mr>
                        <m:mr>
                          <m:e>
                            <m:d>
                              <m:dPr>
                                <m:ctrlPr>
                                  <a:rPr lang="ja-JP" altLang="ja-JP" i="1">
                                    <a:latin typeface="Cambria Math"/>
                                  </a:rPr>
                                </m:ctrlPr>
                              </m:dPr>
                              <m:e>
                                <m:r>
                                  <a:rPr lang="en-US" altLang="ja-JP" i="1">
                                    <a:latin typeface="Cambria Math"/>
                                  </a:rPr>
                                  <m:t>0.21</m:t>
                                </m:r>
                              </m:e>
                            </m:d>
                          </m:e>
                        </m:mr>
                      </m:m>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3.13</m:t>
                            </m:r>
                          </m:e>
                        </m:mr>
                        <m:mr>
                          <m:e>
                            <m:d>
                              <m:dPr>
                                <m:ctrlPr>
                                  <a:rPr lang="ja-JP" altLang="ja-JP" i="1">
                                    <a:latin typeface="Cambria Math"/>
                                  </a:rPr>
                                </m:ctrlPr>
                              </m:dPr>
                              <m:e>
                                <m:r>
                                  <a:rPr lang="en-US" altLang="ja-JP" i="1">
                                    <a:latin typeface="Cambria Math"/>
                                  </a:rPr>
                                  <m:t>0.22</m:t>
                                </m:r>
                              </m:e>
                            </m:d>
                          </m:e>
                        </m:mr>
                      </m:m>
                      <m:r>
                        <a:rPr lang="en-US" altLang="ja-JP" i="1">
                          <a:latin typeface="Cambria Math"/>
                        </a:rPr>
                        <m:t> </m:t>
                      </m:r>
                      <m:sSub>
                        <m:sSubPr>
                          <m:ctrlPr>
                            <a:rPr lang="ja-JP" altLang="ja-JP" i="1">
                              <a:latin typeface="Cambria Math"/>
                            </a:rPr>
                          </m:ctrlPr>
                        </m:sSubPr>
                        <m:e>
                          <m:r>
                            <a:rPr lang="en-US" altLang="ja-JP" i="1">
                              <a:latin typeface="Cambria Math"/>
                            </a:rPr>
                            <m:t>𝑏𝑜𝑜𝑘</m:t>
                          </m:r>
                        </m:e>
                        <m:sub>
                          <m:r>
                            <a:rPr lang="en-US" altLang="ja-JP" i="1">
                              <a:latin typeface="Cambria Math"/>
                            </a:rPr>
                            <m:t>1−10</m:t>
                          </m:r>
                        </m:sub>
                      </m:sSub>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3.42</m:t>
                            </m:r>
                          </m:e>
                        </m:mr>
                        <m:mr>
                          <m:e>
                            <m:d>
                              <m:dPr>
                                <m:ctrlPr>
                                  <a:rPr lang="ja-JP" altLang="ja-JP" i="1">
                                    <a:latin typeface="Cambria Math"/>
                                  </a:rPr>
                                </m:ctrlPr>
                              </m:dPr>
                              <m:e>
                                <m:r>
                                  <a:rPr lang="en-US" altLang="ja-JP" i="1">
                                    <a:latin typeface="Cambria Math"/>
                                  </a:rPr>
                                  <m:t>0.22</m:t>
                                </m:r>
                              </m:e>
                            </m:d>
                          </m:e>
                        </m:mr>
                      </m:m>
                      <m:r>
                        <a:rPr lang="en-US" altLang="ja-JP" i="1">
                          <a:latin typeface="Cambria Math"/>
                        </a:rPr>
                        <m:t> </m:t>
                      </m:r>
                      <m:sSub>
                        <m:sSubPr>
                          <m:ctrlPr>
                            <a:rPr lang="ja-JP" altLang="ja-JP" i="1">
                              <a:latin typeface="Cambria Math"/>
                            </a:rPr>
                          </m:ctrlPr>
                        </m:sSubPr>
                        <m:e>
                          <m:r>
                            <a:rPr lang="en-US" altLang="ja-JP" i="1">
                              <a:latin typeface="Cambria Math"/>
                            </a:rPr>
                            <m:t>𝑏𝑜𝑜𝑘</m:t>
                          </m:r>
                        </m:e>
                        <m:sub>
                          <m:r>
                            <a:rPr lang="en-US" altLang="ja-JP" i="1">
                              <a:latin typeface="Cambria Math"/>
                            </a:rPr>
                            <m:t>11−50</m:t>
                          </m:r>
                        </m:sub>
                      </m:sSub>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3.38</m:t>
                            </m:r>
                          </m:e>
                        </m:mr>
                        <m:mr>
                          <m:e>
                            <m:d>
                              <m:dPr>
                                <m:ctrlPr>
                                  <a:rPr lang="ja-JP" altLang="ja-JP" i="1">
                                    <a:latin typeface="Cambria Math"/>
                                  </a:rPr>
                                </m:ctrlPr>
                              </m:dPr>
                              <m:e>
                                <m:r>
                                  <a:rPr lang="en-US" altLang="ja-JP" i="1">
                                    <a:latin typeface="Cambria Math"/>
                                  </a:rPr>
                                  <m:t>0.22</m:t>
                                </m:r>
                              </m:e>
                            </m:d>
                          </m:e>
                        </m:mr>
                      </m:m>
                      <m:r>
                        <a:rPr lang="en-US" altLang="ja-JP" i="1">
                          <a:latin typeface="Cambria Math"/>
                        </a:rPr>
                        <m:t> </m:t>
                      </m:r>
                      <m:sSub>
                        <m:sSubPr>
                          <m:ctrlPr>
                            <a:rPr lang="ja-JP" altLang="ja-JP" i="1">
                              <a:latin typeface="Cambria Math"/>
                            </a:rPr>
                          </m:ctrlPr>
                        </m:sSubPr>
                        <m:e>
                          <m:r>
                            <a:rPr lang="en-US" altLang="ja-JP" i="1">
                              <a:latin typeface="Cambria Math"/>
                            </a:rPr>
                            <m:t>𝑏𝑜𝑜𝑘</m:t>
                          </m:r>
                        </m:e>
                        <m:sub>
                          <m:r>
                            <a:rPr lang="en-US" altLang="ja-JP" i="1">
                              <a:latin typeface="Cambria Math"/>
                            </a:rPr>
                            <m:t>51−100</m:t>
                          </m:r>
                        </m:sub>
                      </m:sSub>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3.73</m:t>
                            </m:r>
                          </m:e>
                        </m:mr>
                        <m:mr>
                          <m:e>
                            <m:d>
                              <m:dPr>
                                <m:ctrlPr>
                                  <a:rPr lang="ja-JP" altLang="ja-JP" i="1">
                                    <a:latin typeface="Cambria Math"/>
                                  </a:rPr>
                                </m:ctrlPr>
                              </m:dPr>
                              <m:e>
                                <m:r>
                                  <a:rPr lang="en-US" altLang="ja-JP" i="1">
                                    <a:latin typeface="Cambria Math"/>
                                  </a:rPr>
                                  <m:t>0.22</m:t>
                                </m:r>
                              </m:e>
                            </m:d>
                          </m:e>
                        </m:mr>
                      </m:m>
                      <m:r>
                        <a:rPr lang="en-US" altLang="ja-JP" i="1">
                          <a:latin typeface="Cambria Math"/>
                        </a:rPr>
                        <m:t> </m:t>
                      </m:r>
                      <m:sSub>
                        <m:sSubPr>
                          <m:ctrlPr>
                            <a:rPr lang="ja-JP" altLang="ja-JP" i="1">
                              <a:latin typeface="Cambria Math"/>
                            </a:rPr>
                          </m:ctrlPr>
                        </m:sSubPr>
                        <m:e>
                          <m:r>
                            <a:rPr lang="en-US" altLang="ja-JP" i="1">
                              <a:latin typeface="Cambria Math"/>
                            </a:rPr>
                            <m:t>𝑏𝑜𝑜𝑘</m:t>
                          </m:r>
                        </m:e>
                        <m:sub>
                          <m:r>
                            <a:rPr lang="en-US" altLang="ja-JP" i="1">
                              <a:latin typeface="Cambria Math"/>
                            </a:rPr>
                            <m:t>101−250</m:t>
                          </m:r>
                        </m:sub>
                      </m:sSub>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3.76</m:t>
                            </m:r>
                          </m:e>
                        </m:mr>
                        <m:mr>
                          <m:e>
                            <m:d>
                              <m:dPr>
                                <m:ctrlPr>
                                  <a:rPr lang="ja-JP" altLang="ja-JP" i="1">
                                    <a:latin typeface="Cambria Math"/>
                                  </a:rPr>
                                </m:ctrlPr>
                              </m:dPr>
                              <m:e>
                                <m:r>
                                  <a:rPr lang="en-US" altLang="ja-JP" i="1">
                                    <a:latin typeface="Cambria Math"/>
                                  </a:rPr>
                                  <m:t>0.22</m:t>
                                </m:r>
                              </m:e>
                            </m:d>
                          </m:e>
                        </m:mr>
                      </m:m>
                      <m:r>
                        <a:rPr lang="en-US" altLang="ja-JP" i="1">
                          <a:latin typeface="Cambria Math"/>
                        </a:rPr>
                        <m:t> </m:t>
                      </m:r>
                      <m:sSub>
                        <m:sSubPr>
                          <m:ctrlPr>
                            <a:rPr lang="ja-JP" altLang="ja-JP" i="1">
                              <a:latin typeface="Cambria Math"/>
                            </a:rPr>
                          </m:ctrlPr>
                        </m:sSubPr>
                        <m:e>
                          <m:r>
                            <a:rPr lang="en-US" altLang="ja-JP" i="1">
                              <a:latin typeface="Cambria Math"/>
                            </a:rPr>
                            <m:t>𝑏𝑜𝑜𝑘</m:t>
                          </m:r>
                        </m:e>
                        <m:sub>
                          <m:r>
                            <a:rPr lang="en-US" altLang="ja-JP" i="1">
                              <a:latin typeface="Cambria Math"/>
                            </a:rPr>
                            <m:t>251−500</m:t>
                          </m:r>
                        </m:sub>
                      </m:sSub>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3.77</m:t>
                            </m:r>
                          </m:e>
                        </m:mr>
                        <m:mr>
                          <m:e>
                            <m:d>
                              <m:dPr>
                                <m:ctrlPr>
                                  <a:rPr lang="ja-JP" altLang="ja-JP" i="1">
                                    <a:latin typeface="Cambria Math"/>
                                  </a:rPr>
                                </m:ctrlPr>
                              </m:dPr>
                              <m:e>
                                <m:r>
                                  <a:rPr lang="en-US" altLang="ja-JP" i="1">
                                    <a:latin typeface="Cambria Math"/>
                                  </a:rPr>
                                  <m:t>0.22</m:t>
                                </m:r>
                              </m:e>
                            </m:d>
                          </m:e>
                        </m:mr>
                      </m:m>
                      <m:r>
                        <a:rPr lang="en-US" altLang="ja-JP" i="1">
                          <a:latin typeface="Cambria Math"/>
                        </a:rPr>
                        <m:t> </m:t>
                      </m:r>
                      <m:sSub>
                        <m:sSubPr>
                          <m:ctrlPr>
                            <a:rPr lang="ja-JP" altLang="ja-JP" i="1">
                              <a:latin typeface="Cambria Math"/>
                            </a:rPr>
                          </m:ctrlPr>
                        </m:sSubPr>
                        <m:e>
                          <m:r>
                            <a:rPr lang="en-US" altLang="ja-JP" i="1">
                              <a:latin typeface="Cambria Math"/>
                            </a:rPr>
                            <m:t>𝑏𝑜𝑜𝑘</m:t>
                          </m:r>
                        </m:e>
                        <m:sub>
                          <m:r>
                            <a:rPr lang="en-US" altLang="ja-JP" i="1">
                              <a:latin typeface="Cambria Math"/>
                            </a:rPr>
                            <m:t>501−</m:t>
                          </m:r>
                        </m:sub>
                      </m:sSub>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0.26</m:t>
                            </m:r>
                          </m:e>
                        </m:mr>
                        <m:mr>
                          <m:e>
                            <m:d>
                              <m:dPr>
                                <m:ctrlPr>
                                  <a:rPr lang="ja-JP" altLang="ja-JP" i="1">
                                    <a:latin typeface="Cambria Math"/>
                                  </a:rPr>
                                </m:ctrlPr>
                              </m:dPr>
                              <m:e>
                                <m:r>
                                  <a:rPr lang="en-US" altLang="ja-JP" i="1">
                                    <a:latin typeface="Cambria Math"/>
                                  </a:rPr>
                                  <m:t>0.07</m:t>
                                </m:r>
                              </m:e>
                            </m:d>
                          </m:e>
                        </m:mr>
                      </m:m>
                      <m:r>
                        <a:rPr lang="en-US" altLang="ja-JP" i="1">
                          <a:latin typeface="Cambria Math"/>
                        </a:rPr>
                        <m:t> </m:t>
                      </m:r>
                      <m:r>
                        <a:rPr lang="en-US" altLang="ja-JP" i="1">
                          <a:latin typeface="Cambria Math"/>
                        </a:rPr>
                        <m:t>𝑜𝑤𝑛𝑟𝑜𝑜𝑚</m:t>
                      </m:r>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0.03</m:t>
                            </m:r>
                          </m:e>
                        </m:mr>
                        <m:mr>
                          <m:e>
                            <m:d>
                              <m:dPr>
                                <m:ctrlPr>
                                  <a:rPr lang="ja-JP" altLang="ja-JP" i="1">
                                    <a:latin typeface="Cambria Math"/>
                                  </a:rPr>
                                </m:ctrlPr>
                              </m:dPr>
                              <m:e>
                                <m:r>
                                  <a:rPr lang="en-US" altLang="ja-JP" i="1">
                                    <a:latin typeface="Cambria Math"/>
                                  </a:rPr>
                                  <m:t>0.05</m:t>
                                </m:r>
                              </m:e>
                            </m:d>
                          </m:e>
                        </m:mr>
                      </m:m>
                      <m:r>
                        <a:rPr lang="en-US" altLang="ja-JP" i="1">
                          <a:latin typeface="Cambria Math"/>
                        </a:rPr>
                        <m:t> </m:t>
                      </m:r>
                      <m:r>
                        <a:rPr lang="en-US" altLang="ja-JP" i="1">
                          <a:latin typeface="Cambria Math"/>
                        </a:rPr>
                        <m:t>𝑐𝑜𝑚𝑝𝑢𝑡𝑒𝑟</m:t>
                      </m:r>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0.65</m:t>
                            </m:r>
                          </m:e>
                        </m:mr>
                        <m:mr>
                          <m:e>
                            <m:d>
                              <m:dPr>
                                <m:ctrlPr>
                                  <a:rPr lang="ja-JP" altLang="ja-JP" i="1">
                                    <a:latin typeface="Cambria Math"/>
                                  </a:rPr>
                                </m:ctrlPr>
                              </m:dPr>
                              <m:e>
                                <m:r>
                                  <a:rPr lang="en-US" altLang="ja-JP" i="1">
                                    <a:latin typeface="Cambria Math"/>
                                  </a:rPr>
                                  <m:t>0.05</m:t>
                                </m:r>
                              </m:e>
                            </m:d>
                          </m:e>
                        </m:mr>
                      </m:m>
                      <m:r>
                        <a:rPr lang="en-US" altLang="ja-JP" i="1">
                          <a:latin typeface="Cambria Math"/>
                        </a:rPr>
                        <m:t> </m:t>
                      </m:r>
                      <m:r>
                        <a:rPr lang="en-US" altLang="ja-JP" i="1">
                          <a:latin typeface="Cambria Math"/>
                        </a:rPr>
                        <m:t>𝑖𝑛𝑡𝑒𝑟𝑛𝑒𝑡</m:t>
                      </m:r>
                      <m:r>
                        <a:rPr lang="en-US" altLang="ja-JP" i="1">
                          <a:latin typeface="Cambria Math"/>
                        </a:rPr>
                        <m:t>,  </m:t>
                      </m:r>
                      <m:sSup>
                        <m:sSupPr>
                          <m:ctrlPr>
                            <a:rPr lang="ja-JP" altLang="ja-JP" i="1">
                              <a:latin typeface="Cambria Math"/>
                            </a:rPr>
                          </m:ctrlPr>
                        </m:sSupPr>
                        <m:e>
                          <m:r>
                            <a:rPr lang="en-US" altLang="ja-JP" i="1">
                              <a:latin typeface="Cambria Math"/>
                            </a:rPr>
                            <m:t>  </m:t>
                          </m:r>
                          <m:r>
                            <a:rPr lang="en-US" altLang="ja-JP" i="1">
                              <a:latin typeface="Cambria Math"/>
                            </a:rPr>
                            <m:t>𝑅</m:t>
                          </m:r>
                        </m:e>
                        <m:sup>
                          <m:r>
                            <a:rPr lang="en-US" altLang="ja-JP" i="1">
                              <a:latin typeface="Cambria Math"/>
                            </a:rPr>
                            <m:t>2</m:t>
                          </m:r>
                        </m:sup>
                      </m:sSup>
                      <m:r>
                        <a:rPr lang="en-US" altLang="ja-JP" i="1">
                          <a:latin typeface="Cambria Math"/>
                        </a:rPr>
                        <m:t>=0.135,   </m:t>
                      </m:r>
                      <m:r>
                        <a:rPr lang="en-US" altLang="ja-JP" i="1">
                          <a:latin typeface="Cambria Math"/>
                        </a:rPr>
                        <m:t>𝑁</m:t>
                      </m:r>
                      <m:r>
                        <a:rPr lang="en-US" altLang="ja-JP" i="1">
                          <a:latin typeface="Cambria Math"/>
                        </a:rPr>
                        <m:t>=4,697</m:t>
                      </m:r>
                      <m:r>
                        <a:rPr lang="en-US" altLang="ja-JP">
                          <a:latin typeface="Cambria Math"/>
                        </a:rPr>
                        <m:t>.</m:t>
                      </m:r>
                    </m:oMath>
                  </m:oMathPara>
                </a14:m>
                <a:endParaRPr lang="ja-JP" altLang="en-US" dirty="0"/>
              </a:p>
            </p:txBody>
          </p:sp>
        </mc:Choice>
        <mc:Fallback xmlns="">
          <p:sp>
            <p:nvSpPr>
              <p:cNvPr id="5" name="正方形/長方形 4"/>
              <p:cNvSpPr>
                <a:spLocks noRot="1" noChangeAspect="1" noMove="1" noResize="1" noEditPoints="1" noAdjustHandles="1" noChangeArrowheads="1" noChangeShapeType="1" noTextEdit="1"/>
              </p:cNvSpPr>
              <p:nvPr/>
            </p:nvSpPr>
            <p:spPr>
              <a:xfrm>
                <a:off x="215516" y="3861048"/>
                <a:ext cx="8529137" cy="1902059"/>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215516" y="1772816"/>
                <a:ext cx="8316924" cy="16212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ja-JP" altLang="ja-JP" i="1">
                              <a:latin typeface="Cambria Math"/>
                            </a:rPr>
                          </m:ctrlPr>
                        </m:accPr>
                        <m:e>
                          <m:r>
                            <a:rPr lang="en-US" altLang="ja-JP" i="1">
                              <a:latin typeface="Cambria Math"/>
                            </a:rPr>
                            <m:t>𝑝𝑒𝑑𝑢𝑐</m:t>
                          </m:r>
                        </m:e>
                      </m:acc>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11.66</m:t>
                            </m:r>
                          </m:e>
                        </m:mr>
                        <m:mr>
                          <m:e>
                            <m:r>
                              <a:rPr lang="en-US" altLang="ja-JP" i="1">
                                <a:latin typeface="Cambria Math"/>
                              </a:rPr>
                              <m:t>(0.56)</m:t>
                            </m:r>
                          </m:e>
                        </m:mr>
                      </m:m>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0.39</m:t>
                            </m:r>
                          </m:e>
                        </m:mr>
                        <m:mr>
                          <m:e>
                            <m:r>
                              <a:rPr lang="en-US" altLang="ja-JP" i="1">
                                <a:latin typeface="Cambria Math"/>
                              </a:rPr>
                              <m:t>(0.12)</m:t>
                            </m:r>
                          </m:e>
                        </m:mr>
                      </m:m>
                      <m:r>
                        <a:rPr lang="en-US" altLang="ja-JP" i="1">
                          <a:latin typeface="Cambria Math"/>
                        </a:rPr>
                        <m:t> </m:t>
                      </m:r>
                      <m:sSub>
                        <m:sSubPr>
                          <m:ctrlPr>
                            <a:rPr lang="ja-JP" altLang="ja-JP" i="1">
                              <a:latin typeface="Cambria Math"/>
                            </a:rPr>
                          </m:ctrlPr>
                        </m:sSubPr>
                        <m:e>
                          <m:r>
                            <a:rPr lang="en-US" altLang="ja-JP" i="1">
                              <a:latin typeface="Cambria Math"/>
                            </a:rPr>
                            <m:t>𝑏𝑜𝑜𝑘</m:t>
                          </m:r>
                        </m:e>
                        <m:sub>
                          <m:r>
                            <a:rPr lang="en-US" altLang="ja-JP" i="1">
                              <a:latin typeface="Cambria Math"/>
                            </a:rPr>
                            <m:t>11−25</m:t>
                          </m:r>
                        </m:sub>
                      </m:sSub>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0.69</m:t>
                            </m:r>
                          </m:e>
                        </m:mr>
                        <m:mr>
                          <m:e>
                            <m:r>
                              <a:rPr lang="en-US" altLang="ja-JP" i="1">
                                <a:latin typeface="Cambria Math"/>
                              </a:rPr>
                              <m:t>(0.12)</m:t>
                            </m:r>
                          </m:e>
                        </m:mr>
                      </m:m>
                      <m:r>
                        <a:rPr lang="en-US" altLang="ja-JP" i="1">
                          <a:latin typeface="Cambria Math"/>
                        </a:rPr>
                        <m:t> </m:t>
                      </m:r>
                      <m:sSub>
                        <m:sSubPr>
                          <m:ctrlPr>
                            <a:rPr lang="ja-JP" altLang="ja-JP" i="1">
                              <a:latin typeface="Cambria Math"/>
                            </a:rPr>
                          </m:ctrlPr>
                        </m:sSubPr>
                        <m:e>
                          <m:r>
                            <a:rPr lang="en-US" altLang="ja-JP" i="1">
                              <a:latin typeface="Cambria Math"/>
                            </a:rPr>
                            <m:t>𝑏𝑜𝑜𝑘</m:t>
                          </m:r>
                        </m:e>
                        <m:sub>
                          <m:r>
                            <a:rPr lang="en-US" altLang="ja-JP" i="1">
                              <a:latin typeface="Cambria Math"/>
                            </a:rPr>
                            <m:t>26−100</m:t>
                          </m:r>
                        </m:sub>
                      </m:sSub>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0.96</m:t>
                            </m:r>
                          </m:e>
                        </m:mr>
                        <m:mr>
                          <m:e>
                            <m:r>
                              <a:rPr lang="en-US" altLang="ja-JP" i="1">
                                <a:latin typeface="Cambria Math"/>
                              </a:rPr>
                              <m:t>(0.12)</m:t>
                            </m:r>
                          </m:e>
                        </m:mr>
                      </m:m>
                      <m:r>
                        <a:rPr lang="en-US" altLang="ja-JP" i="1">
                          <a:latin typeface="Cambria Math"/>
                        </a:rPr>
                        <m:t> </m:t>
                      </m:r>
                      <m:sSub>
                        <m:sSubPr>
                          <m:ctrlPr>
                            <a:rPr lang="ja-JP" altLang="ja-JP" i="1">
                              <a:latin typeface="Cambria Math"/>
                            </a:rPr>
                          </m:ctrlPr>
                        </m:sSubPr>
                        <m:e>
                          <m:r>
                            <a:rPr lang="en-US" altLang="ja-JP" i="1">
                              <a:latin typeface="Cambria Math"/>
                            </a:rPr>
                            <m:t>𝑏𝑜𝑜𝑘</m:t>
                          </m:r>
                        </m:e>
                        <m:sub>
                          <m:r>
                            <a:rPr lang="en-US" altLang="ja-JP" i="1">
                              <a:latin typeface="Cambria Math"/>
                            </a:rPr>
                            <m:t>101−200</m:t>
                          </m:r>
                        </m:sub>
                      </m:sSub>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1.45</m:t>
                            </m:r>
                          </m:e>
                        </m:mr>
                        <m:mr>
                          <m:e>
                            <m:r>
                              <a:rPr lang="en-US" altLang="ja-JP" i="1">
                                <a:latin typeface="Cambria Math"/>
                              </a:rPr>
                              <m:t>(0.12)</m:t>
                            </m:r>
                          </m:e>
                        </m:mr>
                      </m:m>
                      <m:r>
                        <a:rPr lang="en-US" altLang="ja-JP" i="1">
                          <a:latin typeface="Cambria Math"/>
                        </a:rPr>
                        <m:t> </m:t>
                      </m:r>
                      <m:sSub>
                        <m:sSubPr>
                          <m:ctrlPr>
                            <a:rPr lang="ja-JP" altLang="ja-JP" i="1">
                              <a:latin typeface="Cambria Math"/>
                            </a:rPr>
                          </m:ctrlPr>
                        </m:sSubPr>
                        <m:e>
                          <m:r>
                            <a:rPr lang="en-US" altLang="ja-JP" i="1">
                              <a:latin typeface="Cambria Math"/>
                            </a:rPr>
                            <m:t>𝑏𝑜𝑜𝑘</m:t>
                          </m:r>
                        </m:e>
                        <m:sub>
                          <m:r>
                            <a:rPr lang="en-US" altLang="ja-JP" i="1">
                              <a:latin typeface="Cambria Math"/>
                            </a:rPr>
                            <m:t>201−</m:t>
                          </m:r>
                        </m:sub>
                      </m:sSub>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0.25</m:t>
                            </m:r>
                          </m:e>
                        </m:mr>
                        <m:mr>
                          <m:e>
                            <m:d>
                              <m:dPr>
                                <m:ctrlPr>
                                  <a:rPr lang="ja-JP" altLang="ja-JP" i="1">
                                    <a:latin typeface="Cambria Math"/>
                                  </a:rPr>
                                </m:ctrlPr>
                              </m:dPr>
                              <m:e>
                                <m:r>
                                  <a:rPr lang="en-US" altLang="ja-JP" i="1">
                                    <a:latin typeface="Cambria Math"/>
                                  </a:rPr>
                                  <m:t>0.36</m:t>
                                </m:r>
                              </m:e>
                            </m:d>
                          </m:e>
                        </m:mr>
                      </m:m>
                      <m:r>
                        <a:rPr lang="en-US" altLang="ja-JP" i="1">
                          <a:latin typeface="Cambria Math"/>
                        </a:rPr>
                        <m:t> </m:t>
                      </m:r>
                      <m:r>
                        <a:rPr lang="en-US" altLang="ja-JP" i="1">
                          <a:latin typeface="Cambria Math"/>
                        </a:rPr>
                        <m:t>𝑐𝑎𝑙𝑐𝑢𝑙𝑎𝑡𝑜𝑟</m:t>
                      </m:r>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0.84</m:t>
                            </m:r>
                          </m:e>
                        </m:mr>
                        <m:mr>
                          <m:e>
                            <m:d>
                              <m:dPr>
                                <m:ctrlPr>
                                  <a:rPr lang="ja-JP" altLang="ja-JP" i="1">
                                    <a:latin typeface="Cambria Math"/>
                                  </a:rPr>
                                </m:ctrlPr>
                              </m:dPr>
                              <m:e>
                                <m:r>
                                  <a:rPr lang="en-US" altLang="ja-JP" i="1">
                                    <a:latin typeface="Cambria Math"/>
                                  </a:rPr>
                                  <m:t>0.08</m:t>
                                </m:r>
                              </m:e>
                            </m:d>
                          </m:e>
                        </m:mr>
                      </m:m>
                      <m:r>
                        <a:rPr lang="en-US" altLang="ja-JP" i="1">
                          <a:latin typeface="Cambria Math"/>
                        </a:rPr>
                        <m:t> </m:t>
                      </m:r>
                      <m:r>
                        <a:rPr lang="en-US" altLang="ja-JP" i="1">
                          <a:latin typeface="Cambria Math"/>
                        </a:rPr>
                        <m:t>𝑐𝑜𝑚𝑝𝑢𝑡𝑒𝑟</m:t>
                      </m:r>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0.55</m:t>
                            </m:r>
                          </m:e>
                        </m:mr>
                        <m:mr>
                          <m:e>
                            <m:d>
                              <m:dPr>
                                <m:ctrlPr>
                                  <a:rPr lang="ja-JP" altLang="ja-JP" i="1">
                                    <a:latin typeface="Cambria Math"/>
                                  </a:rPr>
                                </m:ctrlPr>
                              </m:dPr>
                              <m:e>
                                <m:r>
                                  <a:rPr lang="en-US" altLang="ja-JP" i="1">
                                    <a:latin typeface="Cambria Math"/>
                                  </a:rPr>
                                  <m:t>0.18</m:t>
                                </m:r>
                              </m:e>
                            </m:d>
                          </m:e>
                        </m:mr>
                      </m:m>
                      <m:r>
                        <a:rPr lang="en-US" altLang="ja-JP" i="1">
                          <a:latin typeface="Cambria Math"/>
                        </a:rPr>
                        <m:t> </m:t>
                      </m:r>
                      <m:r>
                        <a:rPr lang="en-US" altLang="ja-JP" i="1">
                          <a:latin typeface="Cambria Math"/>
                        </a:rPr>
                        <m:t>𝑑𝑒𝑠𝑘</m:t>
                      </m:r>
                      <m:r>
                        <a:rPr lang="en-US" altLang="ja-JP" i="1">
                          <a:latin typeface="Cambria Math"/>
                        </a:rPr>
                        <m:t>+</m:t>
                      </m:r>
                      <m:m>
                        <m:mPr>
                          <m:mcs>
                            <m:mc>
                              <m:mcPr>
                                <m:count m:val="1"/>
                                <m:mcJc m:val="center"/>
                              </m:mcPr>
                            </m:mc>
                          </m:mcs>
                          <m:ctrlPr>
                            <a:rPr lang="ja-JP" altLang="ja-JP" i="1">
                              <a:latin typeface="Cambria Math"/>
                            </a:rPr>
                          </m:ctrlPr>
                        </m:mPr>
                        <m:mr>
                          <m:e>
                            <m:r>
                              <a:rPr lang="en-US" altLang="ja-JP" i="1">
                                <a:latin typeface="Cambria Math"/>
                              </a:rPr>
                              <m:t>0.71</m:t>
                            </m:r>
                          </m:e>
                        </m:mr>
                        <m:mr>
                          <m:e>
                            <m:d>
                              <m:dPr>
                                <m:ctrlPr>
                                  <a:rPr lang="ja-JP" altLang="ja-JP" i="1">
                                    <a:latin typeface="Cambria Math"/>
                                  </a:rPr>
                                </m:ctrlPr>
                              </m:dPr>
                              <m:e>
                                <m:r>
                                  <a:rPr lang="en-US" altLang="ja-JP" i="1">
                                    <a:latin typeface="Cambria Math"/>
                                  </a:rPr>
                                  <m:t>0.41</m:t>
                                </m:r>
                              </m:e>
                            </m:d>
                          </m:e>
                        </m:mr>
                      </m:m>
                      <m:r>
                        <a:rPr lang="en-US" altLang="ja-JP" i="1">
                          <a:latin typeface="Cambria Math"/>
                        </a:rPr>
                        <m:t> </m:t>
                      </m:r>
                      <m:r>
                        <a:rPr lang="en-US" altLang="ja-JP" i="1">
                          <a:latin typeface="Cambria Math"/>
                        </a:rPr>
                        <m:t>𝑑𝑖𝑐𝑡𝑖𝑜𝑛𝑎𝑟𝑦</m:t>
                      </m:r>
                      <m:r>
                        <a:rPr lang="en-US" altLang="ja-JP" i="1">
                          <a:latin typeface="Cambria Math"/>
                        </a:rPr>
                        <m:t>, </m:t>
                      </m:r>
                      <m:sSup>
                        <m:sSupPr>
                          <m:ctrlPr>
                            <a:rPr lang="ja-JP" altLang="ja-JP" i="1">
                              <a:latin typeface="Cambria Math"/>
                            </a:rPr>
                          </m:ctrlPr>
                        </m:sSupPr>
                        <m:e>
                          <m:r>
                            <a:rPr lang="en-US" altLang="ja-JP" i="1">
                              <a:latin typeface="Cambria Math"/>
                            </a:rPr>
                            <m:t>  </m:t>
                          </m:r>
                          <m:r>
                            <a:rPr lang="en-US" altLang="ja-JP" i="1">
                              <a:latin typeface="Cambria Math"/>
                            </a:rPr>
                            <m:t>𝑅</m:t>
                          </m:r>
                        </m:e>
                        <m:sup>
                          <m:r>
                            <a:rPr lang="en-US" altLang="ja-JP" i="1">
                              <a:latin typeface="Cambria Math"/>
                            </a:rPr>
                            <m:t>2</m:t>
                          </m:r>
                        </m:sup>
                      </m:sSup>
                      <m:r>
                        <a:rPr lang="en-US" altLang="ja-JP" i="1">
                          <a:latin typeface="Cambria Math"/>
                        </a:rPr>
                        <m:t>=0.095,   </m:t>
                      </m:r>
                      <m:r>
                        <a:rPr lang="en-US" altLang="ja-JP" i="1">
                          <a:latin typeface="Cambria Math"/>
                        </a:rPr>
                        <m:t>𝑁</m:t>
                      </m:r>
                      <m:r>
                        <a:rPr lang="en-US" altLang="ja-JP" i="1">
                          <a:latin typeface="Cambria Math"/>
                        </a:rPr>
                        <m:t>=3,429</m:t>
                      </m:r>
                      <m:r>
                        <a:rPr lang="en-US" altLang="ja-JP">
                          <a:latin typeface="Cambria Math"/>
                        </a:rPr>
                        <m:t>.</m:t>
                      </m:r>
                    </m:oMath>
                  </m:oMathPara>
                </a14:m>
                <a:endParaRPr lang="ja-JP" altLang="en-US" dirty="0"/>
              </a:p>
            </p:txBody>
          </p:sp>
        </mc:Choice>
        <mc:Fallback xmlns="">
          <p:sp>
            <p:nvSpPr>
              <p:cNvPr id="6" name="正方形/長方形 5"/>
              <p:cNvSpPr>
                <a:spLocks noRot="1" noChangeAspect="1" noMove="1" noResize="1" noEditPoints="1" noAdjustHandles="1" noChangeArrowheads="1" noChangeShapeType="1" noTextEdit="1"/>
              </p:cNvSpPr>
              <p:nvPr/>
            </p:nvSpPr>
            <p:spPr>
              <a:xfrm>
                <a:off x="215516" y="1772816"/>
                <a:ext cx="8316924" cy="1621278"/>
              </a:xfrm>
              <a:prstGeom prst="rect">
                <a:avLst/>
              </a:prstGeom>
              <a:blipFill rotWithShape="1">
                <a:blip r:embed="rId4"/>
                <a:stretch>
                  <a:fillRect/>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smtClean="0"/>
              <a:t>Change of Socioeconomic Gradient of Test Score</a:t>
            </a:r>
            <a:endParaRPr kumimoji="1" lang="ja-JP" altLang="en-US" sz="3600" dirty="0"/>
          </a:p>
        </p:txBody>
      </p:sp>
      <p:sp>
        <p:nvSpPr>
          <p:cNvPr id="3" name="コンテンツ プレースホルダ 2"/>
          <p:cNvSpPr>
            <a:spLocks noGrp="1"/>
          </p:cNvSpPr>
          <p:nvPr>
            <p:ph idx="1"/>
          </p:nvPr>
        </p:nvSpPr>
        <p:spPr>
          <a:xfrm>
            <a:off x="395536" y="2636913"/>
            <a:ext cx="8229600" cy="2952328"/>
          </a:xfrm>
        </p:spPr>
        <p:txBody>
          <a:bodyPr>
            <a:normAutofit/>
          </a:bodyPr>
          <a:lstStyle/>
          <a:p>
            <a:r>
              <a:rPr kumimoji="1" lang="en-US" altLang="ja-JP" sz="2800" dirty="0" smtClean="0"/>
              <a:t>Standard errors are bootstrapped by 500 repetitions.</a:t>
            </a:r>
          </a:p>
          <a:p>
            <a:r>
              <a:rPr lang="en-US" altLang="ja-JP" sz="2800" dirty="0" smtClean="0"/>
              <a:t>An alternative specification: Allowing for school-year fixed effects.</a:t>
            </a:r>
            <a:endParaRPr kumimoji="1" lang="ja-JP" altLang="en-US" sz="2800"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mc:AlternateContent xmlns:mc="http://schemas.openxmlformats.org/markup-compatibility/2006" xmlns:a14="http://schemas.microsoft.com/office/drawing/2010/main">
        <mc:Choice Requires="a14">
          <p:sp>
            <p:nvSpPr>
              <p:cNvPr id="4" name="正方形/長方形 3"/>
              <p:cNvSpPr/>
              <p:nvPr/>
            </p:nvSpPr>
            <p:spPr>
              <a:xfrm>
                <a:off x="539552" y="1554769"/>
                <a:ext cx="8208912" cy="11524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ja-JP" altLang="ja-JP" i="1" smtClean="0">
                              <a:latin typeface="Cambria Math"/>
                            </a:rPr>
                          </m:ctrlPr>
                        </m:sSubSupPr>
                        <m:e>
                          <m:r>
                            <a:rPr lang="en-US" altLang="ja-JP" i="1">
                              <a:latin typeface="Cambria Math"/>
                            </a:rPr>
                            <m:t>𝑇𝑒𝑠𝑡</m:t>
                          </m:r>
                          <m:r>
                            <a:rPr lang="en-US" altLang="ja-JP" i="1">
                              <a:latin typeface="Cambria Math"/>
                            </a:rPr>
                            <m:t> </m:t>
                          </m:r>
                          <m:r>
                            <a:rPr lang="en-US" altLang="ja-JP" i="1">
                              <a:latin typeface="Cambria Math"/>
                            </a:rPr>
                            <m:t>𝑆𝑐𝑜𝑟𝑒</m:t>
                          </m:r>
                        </m:e>
                        <m:sub>
                          <m:r>
                            <a:rPr lang="en-US" altLang="ja-JP" i="1">
                              <a:latin typeface="Cambria Math"/>
                            </a:rPr>
                            <m:t>𝑖𝑗𝑡</m:t>
                          </m:r>
                        </m:sub>
                        <m:sup>
                          <m:r>
                            <a:rPr lang="en-US" altLang="ja-JP" i="1">
                              <a:latin typeface="Cambria Math"/>
                            </a:rPr>
                            <m:t>𝑆</m:t>
                          </m:r>
                        </m:sup>
                      </m:sSubSup>
                      <m:r>
                        <a:rPr lang="en-US" altLang="ja-JP" i="1">
                          <a:latin typeface="Cambria Math"/>
                        </a:rPr>
                        <m:t>=</m:t>
                      </m:r>
                      <m:sSubSup>
                        <m:sSubSupPr>
                          <m:ctrlPr>
                            <a:rPr lang="ja-JP" altLang="ja-JP" i="1">
                              <a:latin typeface="Cambria Math"/>
                            </a:rPr>
                          </m:ctrlPr>
                        </m:sSubSupPr>
                        <m:e>
                          <m:r>
                            <a:rPr lang="en-US" altLang="ja-JP" i="1">
                              <a:latin typeface="Cambria Math"/>
                            </a:rPr>
                            <m:t>𝛽</m:t>
                          </m:r>
                        </m:e>
                        <m:sub>
                          <m:r>
                            <a:rPr lang="en-US" altLang="ja-JP" i="1">
                              <a:latin typeface="Cambria Math"/>
                            </a:rPr>
                            <m:t>0</m:t>
                          </m:r>
                        </m:sub>
                        <m:sup>
                          <m:r>
                            <a:rPr lang="en-US" altLang="ja-JP" i="1">
                              <a:latin typeface="Cambria Math"/>
                            </a:rPr>
                            <m:t>𝑆</m:t>
                          </m:r>
                        </m:sup>
                      </m:sSubSup>
                      <m:r>
                        <a:rPr lang="en-US" altLang="ja-JP" i="1">
                          <a:latin typeface="Cambria Math"/>
                        </a:rPr>
                        <m:t>+</m:t>
                      </m:r>
                      <m:sSubSup>
                        <m:sSubSupPr>
                          <m:ctrlPr>
                            <a:rPr lang="ja-JP" altLang="ja-JP" i="1">
                              <a:latin typeface="Cambria Math"/>
                            </a:rPr>
                          </m:ctrlPr>
                        </m:sSubSupPr>
                        <m:e>
                          <m:r>
                            <a:rPr lang="en-US" altLang="ja-JP" i="1">
                              <a:latin typeface="Cambria Math"/>
                            </a:rPr>
                            <m:t>𝛽</m:t>
                          </m:r>
                        </m:e>
                        <m:sub>
                          <m:r>
                            <a:rPr lang="en-US" altLang="ja-JP" i="1">
                              <a:latin typeface="Cambria Math"/>
                            </a:rPr>
                            <m:t>1</m:t>
                          </m:r>
                        </m:sub>
                        <m:sup>
                          <m:r>
                            <a:rPr lang="en-US" altLang="ja-JP" i="1">
                              <a:latin typeface="Cambria Math"/>
                            </a:rPr>
                            <m:t>𝑆</m:t>
                          </m:r>
                        </m:sup>
                      </m:sSubSup>
                      <m:acc>
                        <m:accPr>
                          <m:chr m:val="̂"/>
                          <m:ctrlPr>
                            <a:rPr lang="ja-JP" altLang="ja-JP" i="1">
                              <a:latin typeface="Cambria Math"/>
                            </a:rPr>
                          </m:ctrlPr>
                        </m:accPr>
                        <m:e>
                          <m:acc>
                            <m:accPr>
                              <m:chr m:val="̂"/>
                              <m:ctrlPr>
                                <a:rPr lang="ja-JP" altLang="ja-JP" i="1">
                                  <a:latin typeface="Cambria Math"/>
                                </a:rPr>
                              </m:ctrlPr>
                            </m:accPr>
                            <m:e>
                              <m:sSub>
                                <m:sSubPr>
                                  <m:ctrlPr>
                                    <a:rPr lang="ja-JP" altLang="ja-JP" i="1">
                                      <a:latin typeface="Cambria Math"/>
                                    </a:rPr>
                                  </m:ctrlPr>
                                </m:sSubPr>
                                <m:e>
                                  <m:r>
                                    <a:rPr lang="en-US" altLang="ja-JP" i="1">
                                      <a:latin typeface="Cambria Math"/>
                                    </a:rPr>
                                    <m:t>𝑝𝑒𝑑𝑢𝑐</m:t>
                                  </m:r>
                                </m:e>
                                <m:sub>
                                  <m:r>
                                    <a:rPr lang="en-US" altLang="ja-JP" i="1">
                                      <a:latin typeface="Cambria Math"/>
                                    </a:rPr>
                                    <m:t>𝑖𝑗𝑡</m:t>
                                  </m:r>
                                </m:sub>
                              </m:sSub>
                            </m:e>
                          </m:acc>
                        </m:e>
                      </m:acc>
                      <m:r>
                        <a:rPr lang="en-US" altLang="ja-JP" i="1">
                          <a:latin typeface="Cambria Math"/>
                        </a:rPr>
                        <m:t>+</m:t>
                      </m:r>
                      <m:sSubSup>
                        <m:sSubSupPr>
                          <m:ctrlPr>
                            <a:rPr lang="ja-JP" altLang="ja-JP" i="1">
                              <a:latin typeface="Cambria Math"/>
                            </a:rPr>
                          </m:ctrlPr>
                        </m:sSubSupPr>
                        <m:e>
                          <m:r>
                            <a:rPr lang="en-US" altLang="ja-JP" i="1">
                              <a:latin typeface="Cambria Math"/>
                            </a:rPr>
                            <m:t>𝛽</m:t>
                          </m:r>
                        </m:e>
                        <m:sub>
                          <m:r>
                            <a:rPr lang="en-US" altLang="ja-JP" i="1">
                              <a:latin typeface="Cambria Math"/>
                            </a:rPr>
                            <m:t>2</m:t>
                          </m:r>
                        </m:sub>
                        <m:sup>
                          <m:r>
                            <a:rPr lang="en-US" altLang="ja-JP" i="1">
                              <a:latin typeface="Cambria Math"/>
                            </a:rPr>
                            <m:t>𝑆</m:t>
                          </m:r>
                        </m:sup>
                      </m:sSubSup>
                      <m:d>
                        <m:dPr>
                          <m:ctrlPr>
                            <a:rPr lang="ja-JP" altLang="ja-JP" i="1">
                              <a:latin typeface="Cambria Math"/>
                            </a:rPr>
                          </m:ctrlPr>
                        </m:dPr>
                        <m:e>
                          <m:acc>
                            <m:accPr>
                              <m:chr m:val="̂"/>
                              <m:ctrlPr>
                                <a:rPr lang="ja-JP" altLang="ja-JP" i="1">
                                  <a:latin typeface="Cambria Math"/>
                                </a:rPr>
                              </m:ctrlPr>
                            </m:accPr>
                            <m:e>
                              <m:acc>
                                <m:accPr>
                                  <m:chr m:val="̂"/>
                                  <m:ctrlPr>
                                    <a:rPr lang="ja-JP" altLang="ja-JP" i="1">
                                      <a:latin typeface="Cambria Math"/>
                                    </a:rPr>
                                  </m:ctrlPr>
                                </m:accPr>
                                <m:e>
                                  <m:sSub>
                                    <m:sSubPr>
                                      <m:ctrlPr>
                                        <a:rPr lang="ja-JP" altLang="ja-JP" i="1">
                                          <a:latin typeface="Cambria Math"/>
                                        </a:rPr>
                                      </m:ctrlPr>
                                    </m:sSubPr>
                                    <m:e>
                                      <m:r>
                                        <a:rPr lang="en-US" altLang="ja-JP" i="1">
                                          <a:latin typeface="Cambria Math"/>
                                        </a:rPr>
                                        <m:t>𝑝𝑒𝑑𝑢𝑐</m:t>
                                      </m:r>
                                    </m:e>
                                    <m:sub>
                                      <m:r>
                                        <a:rPr lang="en-US" altLang="ja-JP" i="1">
                                          <a:latin typeface="Cambria Math"/>
                                        </a:rPr>
                                        <m:t>𝑖𝑗𝑡</m:t>
                                      </m:r>
                                    </m:sub>
                                  </m:sSub>
                                </m:e>
                              </m:acc>
                            </m:e>
                          </m:acc>
                          <m:r>
                            <a:rPr lang="en-US" altLang="ja-JP" i="1">
                              <a:latin typeface="Cambria Math"/>
                            </a:rPr>
                            <m:t>−12</m:t>
                          </m:r>
                        </m:e>
                      </m:d>
                      <m:r>
                        <a:rPr lang="en-US" altLang="ja-JP" i="1">
                          <a:latin typeface="Cambria Math"/>
                        </a:rPr>
                        <m:t>×</m:t>
                      </m:r>
                      <m:sSub>
                        <m:sSubPr>
                          <m:ctrlPr>
                            <a:rPr lang="ja-JP" altLang="ja-JP" i="1">
                              <a:latin typeface="Cambria Math"/>
                            </a:rPr>
                          </m:ctrlPr>
                        </m:sSubPr>
                        <m:e>
                          <m:r>
                            <a:rPr lang="en-US" altLang="ja-JP" i="1">
                              <a:latin typeface="Cambria Math"/>
                            </a:rPr>
                            <m:t>𝑌𝑒𝑎𝑟</m:t>
                          </m:r>
                          <m:r>
                            <a:rPr lang="en-US" altLang="ja-JP" i="1">
                              <a:latin typeface="Cambria Math"/>
                            </a:rPr>
                            <m:t>2003</m:t>
                          </m:r>
                        </m:e>
                        <m:sub>
                          <m:r>
                            <a:rPr lang="en-US" altLang="ja-JP" i="1">
                              <a:latin typeface="Cambria Math"/>
                            </a:rPr>
                            <m:t>𝑡</m:t>
                          </m:r>
                        </m:sub>
                      </m:sSub>
                      <m:r>
                        <a:rPr lang="en-US" altLang="ja-JP" i="1">
                          <a:latin typeface="Cambria Math"/>
                        </a:rPr>
                        <m:t>+</m:t>
                      </m:r>
                      <m:sSubSup>
                        <m:sSubSupPr>
                          <m:ctrlPr>
                            <a:rPr lang="ja-JP" altLang="ja-JP" i="1">
                              <a:latin typeface="Cambria Math"/>
                            </a:rPr>
                          </m:ctrlPr>
                        </m:sSubSupPr>
                        <m:e>
                          <m:r>
                            <a:rPr lang="en-US" altLang="ja-JP" i="1">
                              <a:latin typeface="Cambria Math"/>
                            </a:rPr>
                            <m:t>𝛽</m:t>
                          </m:r>
                        </m:e>
                        <m:sub>
                          <m:r>
                            <a:rPr lang="en-US" altLang="ja-JP" i="1">
                              <a:latin typeface="Cambria Math"/>
                            </a:rPr>
                            <m:t>3</m:t>
                          </m:r>
                        </m:sub>
                        <m:sup>
                          <m:r>
                            <a:rPr lang="en-US" altLang="ja-JP" i="1">
                              <a:latin typeface="Cambria Math"/>
                            </a:rPr>
                            <m:t>𝑆</m:t>
                          </m:r>
                        </m:sup>
                      </m:sSubSup>
                      <m:sSub>
                        <m:sSubPr>
                          <m:ctrlPr>
                            <a:rPr lang="ja-JP" altLang="ja-JP" i="1">
                              <a:latin typeface="Cambria Math"/>
                            </a:rPr>
                          </m:ctrlPr>
                        </m:sSubPr>
                        <m:e>
                          <m:r>
                            <a:rPr lang="en-US" altLang="ja-JP" i="1">
                              <a:latin typeface="Cambria Math"/>
                            </a:rPr>
                            <m:t>𝑌𝑒𝑎𝑟</m:t>
                          </m:r>
                          <m:r>
                            <a:rPr lang="en-US" altLang="ja-JP" i="1">
                              <a:latin typeface="Cambria Math"/>
                            </a:rPr>
                            <m:t>2003</m:t>
                          </m:r>
                        </m:e>
                        <m:sub>
                          <m:r>
                            <a:rPr lang="en-US" altLang="ja-JP" i="1">
                              <a:latin typeface="Cambria Math"/>
                            </a:rPr>
                            <m:t>𝑡</m:t>
                          </m:r>
                        </m:sub>
                      </m:sSub>
                      <m:r>
                        <a:rPr lang="en-US" altLang="ja-JP" i="1">
                          <a:latin typeface="Cambria Math"/>
                        </a:rPr>
                        <m:t>+</m:t>
                      </m:r>
                      <m:sSub>
                        <m:sSubPr>
                          <m:ctrlPr>
                            <a:rPr lang="ja-JP" altLang="ja-JP" i="1">
                              <a:latin typeface="Cambria Math"/>
                            </a:rPr>
                          </m:ctrlPr>
                        </m:sSubPr>
                        <m:e>
                          <m:r>
                            <a:rPr lang="en-US" altLang="ja-JP" i="1">
                              <a:latin typeface="Cambria Math"/>
                            </a:rPr>
                            <m:t>𝑐</m:t>
                          </m:r>
                        </m:e>
                        <m:sub>
                          <m:r>
                            <a:rPr lang="en-US" altLang="ja-JP" i="1">
                              <a:latin typeface="Cambria Math"/>
                            </a:rPr>
                            <m:t>𝑗𝑡</m:t>
                          </m:r>
                        </m:sub>
                      </m:sSub>
                      <m:r>
                        <a:rPr lang="en-US" altLang="ja-JP" i="1">
                          <a:latin typeface="Cambria Math"/>
                        </a:rPr>
                        <m:t>+</m:t>
                      </m:r>
                      <m:sSubSup>
                        <m:sSubSupPr>
                          <m:ctrlPr>
                            <a:rPr lang="ja-JP" altLang="ja-JP" i="1">
                              <a:latin typeface="Cambria Math"/>
                            </a:rPr>
                          </m:ctrlPr>
                        </m:sSubSupPr>
                        <m:e>
                          <m:r>
                            <a:rPr lang="en-US" altLang="ja-JP" i="1">
                              <a:latin typeface="Cambria Math"/>
                            </a:rPr>
                            <m:t>𝑢</m:t>
                          </m:r>
                        </m:e>
                        <m:sub>
                          <m:r>
                            <a:rPr lang="en-US" altLang="ja-JP" i="1">
                              <a:latin typeface="Cambria Math"/>
                            </a:rPr>
                            <m:t>𝑖𝑗𝑡</m:t>
                          </m:r>
                        </m:sub>
                        <m:sup>
                          <m:r>
                            <a:rPr lang="en-US" altLang="ja-JP" i="1">
                              <a:latin typeface="Cambria Math"/>
                            </a:rPr>
                            <m:t>𝑠</m:t>
                          </m:r>
                        </m:sup>
                      </m:sSubSup>
                      <m:r>
                        <a:rPr lang="en-US" altLang="ja-JP" i="1">
                          <a:latin typeface="Cambria Math"/>
                        </a:rPr>
                        <m:t> </m:t>
                      </m:r>
                      <m:r>
                        <a:rPr lang="en-US" altLang="ja-JP">
                          <a:latin typeface="Cambria Math"/>
                        </a:rPr>
                        <m:t>,              (6)</m:t>
                      </m:r>
                    </m:oMath>
                  </m:oMathPara>
                </a14:m>
                <a:endParaRPr lang="ja-JP" altLang="en-US" dirty="0"/>
              </a:p>
            </p:txBody>
          </p:sp>
        </mc:Choice>
        <mc:Fallback xmlns="">
          <p:sp>
            <p:nvSpPr>
              <p:cNvPr id="4" name="正方形/長方形 3"/>
              <p:cNvSpPr>
                <a:spLocks noRot="1" noChangeAspect="1" noMove="1" noResize="1" noEditPoints="1" noAdjustHandles="1" noChangeArrowheads="1" noChangeShapeType="1" noTextEdit="1"/>
              </p:cNvSpPr>
              <p:nvPr/>
            </p:nvSpPr>
            <p:spPr>
              <a:xfrm>
                <a:off x="539552" y="1554769"/>
                <a:ext cx="8208912" cy="1152431"/>
              </a:xfrm>
              <a:prstGeom prst="rect">
                <a:avLst/>
              </a:prstGeom>
              <a:blipFill rotWithShape="1">
                <a:blip r:embed="rId2"/>
                <a:stretch>
                  <a:fillRect b="-1058"/>
                </a:stretch>
              </a:blipFill>
            </p:spPr>
            <p:txBody>
              <a:bodyPr/>
              <a:lstStyle/>
              <a:p>
                <a:r>
                  <a:rPr lang="ja-JP" altLang="en-US">
                    <a:noFill/>
                  </a:rPr>
                  <a:t> </a:t>
                </a:r>
              </a:p>
            </p:txBody>
          </p:sp>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400" b="1" dirty="0"/>
              <a:t>Socioeconomic Gradient of Test Scores in 1999 and 2003, 8th Graders, Standardized Mathematics and Science Scores, </a:t>
            </a:r>
            <a:r>
              <a:rPr lang="en-US" altLang="ja-JP" sz="2400" b="1" dirty="0" smtClean="0"/>
              <a:t/>
            </a:r>
            <a:br>
              <a:rPr lang="en-US" altLang="ja-JP" sz="2400" b="1" dirty="0" smtClean="0"/>
            </a:br>
            <a:r>
              <a:rPr lang="en-US" altLang="ja-JP" sz="2400" b="1" dirty="0" smtClean="0"/>
              <a:t>Mean </a:t>
            </a:r>
            <a:r>
              <a:rPr lang="en-US" altLang="ja-JP" sz="2400" b="1" dirty="0"/>
              <a:t>= 50, Standard Deviation = 10</a:t>
            </a:r>
            <a:endParaRPr kumimoji="1" lang="ja-JP" altLang="en-US" sz="2400" dirty="0"/>
          </a:p>
        </p:txBody>
      </p:sp>
      <p:graphicFrame>
        <p:nvGraphicFramePr>
          <p:cNvPr id="4" name="表 3"/>
          <p:cNvGraphicFramePr>
            <a:graphicFrameLocks noGrp="1"/>
          </p:cNvGraphicFramePr>
          <p:nvPr>
            <p:extLst>
              <p:ext uri="{D42A27DB-BD31-4B8C-83A1-F6EECF244321}">
                <p14:modId xmlns:p14="http://schemas.microsoft.com/office/powerpoint/2010/main" val="2525988488"/>
              </p:ext>
            </p:extLst>
          </p:nvPr>
        </p:nvGraphicFramePr>
        <p:xfrm>
          <a:off x="467544" y="1556792"/>
          <a:ext cx="8280919" cy="4824538"/>
        </p:xfrm>
        <a:graphic>
          <a:graphicData uri="http://schemas.openxmlformats.org/drawingml/2006/table">
            <a:tbl>
              <a:tblPr firstRow="1" firstCol="1" bandRow="1">
                <a:tableStyleId>{5C22544A-7EE6-4342-B048-85BDC9FD1C3A}</a:tableStyleId>
              </a:tblPr>
              <a:tblGrid>
                <a:gridCol w="2435295"/>
                <a:gridCol w="1461177"/>
                <a:gridCol w="1461177"/>
                <a:gridCol w="1461177"/>
                <a:gridCol w="1462093"/>
              </a:tblGrid>
              <a:tr h="315624">
                <a:tc>
                  <a:txBody>
                    <a:bodyPr/>
                    <a:lstStyle/>
                    <a:p>
                      <a:pPr algn="just">
                        <a:spcAft>
                          <a:spcPts val="0"/>
                        </a:spcAft>
                      </a:pPr>
                      <a:r>
                        <a:rPr lang="en-US" sz="1600" kern="100" dirty="0">
                          <a:effectLst/>
                        </a:rPr>
                        <a:t> </a:t>
                      </a:r>
                      <a:endParaRPr lang="ja-JP" sz="1600" kern="100" dirty="0">
                        <a:effectLst/>
                        <a:latin typeface="ＭＳ 明朝"/>
                        <a:cs typeface="Courier New"/>
                      </a:endParaRPr>
                    </a:p>
                  </a:txBody>
                  <a:tcPr marL="68580" marR="68580" marT="0" marB="0"/>
                </a:tc>
                <a:tc>
                  <a:txBody>
                    <a:bodyPr/>
                    <a:lstStyle/>
                    <a:p>
                      <a:pPr algn="ctr">
                        <a:spcAft>
                          <a:spcPts val="0"/>
                        </a:spcAft>
                      </a:pPr>
                      <a:r>
                        <a:rPr lang="en-US" sz="1600" kern="100">
                          <a:effectLst/>
                        </a:rPr>
                        <a:t>(1)</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(2)</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(3)</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(4)</a:t>
                      </a:r>
                      <a:endParaRPr lang="ja-JP" sz="1600" kern="100">
                        <a:effectLst/>
                        <a:latin typeface="ＭＳ 明朝"/>
                        <a:cs typeface="Courier New"/>
                      </a:endParaRPr>
                    </a:p>
                  </a:txBody>
                  <a:tcPr marL="68580" marR="68580" marT="0" marB="0"/>
                </a:tc>
              </a:tr>
              <a:tr h="315624">
                <a:tc>
                  <a:txBody>
                    <a:bodyPr/>
                    <a:lstStyle/>
                    <a:p>
                      <a:pPr algn="just">
                        <a:spcAft>
                          <a:spcPts val="0"/>
                        </a:spcAft>
                      </a:pPr>
                      <a:r>
                        <a:rPr lang="en-US" sz="1600" kern="100" dirty="0">
                          <a:effectLst/>
                        </a:rPr>
                        <a:t>Subject</a:t>
                      </a:r>
                      <a:endParaRPr lang="ja-JP" sz="1600" kern="100" dirty="0">
                        <a:effectLst/>
                        <a:latin typeface="ＭＳ 明朝"/>
                        <a:cs typeface="Courier New"/>
                      </a:endParaRPr>
                    </a:p>
                  </a:txBody>
                  <a:tcPr marL="68580" marR="68580" marT="0" marB="0"/>
                </a:tc>
                <a:tc>
                  <a:txBody>
                    <a:bodyPr/>
                    <a:lstStyle/>
                    <a:p>
                      <a:pPr algn="ctr">
                        <a:spcAft>
                          <a:spcPts val="0"/>
                        </a:spcAft>
                      </a:pPr>
                      <a:r>
                        <a:rPr lang="en-US" sz="1600" kern="100">
                          <a:effectLst/>
                        </a:rPr>
                        <a:t>Mathematics</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Science</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Mathematics</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Science</a:t>
                      </a:r>
                      <a:endParaRPr lang="ja-JP" sz="1600" kern="100">
                        <a:effectLst/>
                        <a:latin typeface="ＭＳ 明朝"/>
                        <a:cs typeface="Courier New"/>
                      </a:endParaRPr>
                    </a:p>
                  </a:txBody>
                  <a:tcPr marL="68580" marR="68580" marT="0" marB="0"/>
                </a:tc>
              </a:tr>
              <a:tr h="315624">
                <a:tc>
                  <a:txBody>
                    <a:bodyPr/>
                    <a:lstStyle/>
                    <a:p>
                      <a:pPr algn="just">
                        <a:spcAft>
                          <a:spcPts val="0"/>
                        </a:spcAft>
                      </a:pPr>
                      <a:r>
                        <a:rPr lang="en-US" sz="1600" kern="100" dirty="0">
                          <a:effectLst/>
                        </a:rPr>
                        <a:t>Parent Education</a:t>
                      </a:r>
                      <a:endParaRPr lang="ja-JP" sz="1600" kern="100" dirty="0">
                        <a:effectLst/>
                        <a:latin typeface="ＭＳ 明朝"/>
                        <a:cs typeface="Courier New"/>
                      </a:endParaRPr>
                    </a:p>
                  </a:txBody>
                  <a:tcPr marL="68580" marR="68580" marT="0" marB="0"/>
                </a:tc>
                <a:tc>
                  <a:txBody>
                    <a:bodyPr/>
                    <a:lstStyle/>
                    <a:p>
                      <a:pPr algn="r">
                        <a:spcAft>
                          <a:spcPts val="0"/>
                        </a:spcAft>
                        <a:tabLst>
                          <a:tab pos="384810" algn="dec"/>
                        </a:tabLst>
                      </a:pPr>
                      <a:r>
                        <a:rPr lang="en-US" sz="1600" kern="0">
                          <a:effectLst/>
                        </a:rPr>
                        <a:t>0.99</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0.92</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a:effectLst/>
                        </a:rPr>
                        <a:t>0.88</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0.84</a:t>
                      </a:r>
                      <a:endParaRPr lang="ja-JP" sz="1600" kern="100">
                        <a:effectLst/>
                        <a:latin typeface="Century"/>
                        <a:ea typeface="ＭＳ 明朝"/>
                        <a:cs typeface="Times New Roman"/>
                      </a:endParaRPr>
                    </a:p>
                  </a:txBody>
                  <a:tcPr marL="68580" marR="68580" marT="0" marB="0"/>
                </a:tc>
              </a:tr>
              <a:tr h="315624">
                <a:tc>
                  <a:txBody>
                    <a:bodyPr/>
                    <a:lstStyle/>
                    <a:p>
                      <a:pPr algn="just">
                        <a:spcAft>
                          <a:spcPts val="0"/>
                        </a:spcAft>
                      </a:pPr>
                      <a:r>
                        <a:rPr lang="en-US" sz="1600" kern="100">
                          <a:effectLst/>
                        </a:rPr>
                        <a:t> </a:t>
                      </a:r>
                      <a:endParaRPr lang="ja-JP" sz="1600" kern="100">
                        <a:effectLst/>
                        <a:latin typeface="ＭＳ 明朝"/>
                        <a:cs typeface="Courier New"/>
                      </a:endParaRPr>
                    </a:p>
                  </a:txBody>
                  <a:tcPr marL="68580" marR="68580" marT="0" marB="0"/>
                </a:tc>
                <a:tc>
                  <a:txBody>
                    <a:bodyPr/>
                    <a:lstStyle/>
                    <a:p>
                      <a:pPr algn="r" latinLnBrk="1">
                        <a:spcAft>
                          <a:spcPts val="0"/>
                        </a:spcAft>
                        <a:tabLst>
                          <a:tab pos="384810" algn="dec"/>
                        </a:tabLst>
                      </a:pPr>
                      <a:r>
                        <a:rPr lang="en-US" sz="1600" kern="0" dirty="0">
                          <a:effectLst/>
                        </a:rPr>
                        <a:t>(0.77,1.11)</a:t>
                      </a:r>
                      <a:endParaRPr lang="ja-JP" sz="16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(0.75,1.05)</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a:effectLst/>
                        </a:rPr>
                        <a:t>(0.66,1.00)</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(0.67,0.98)</a:t>
                      </a:r>
                      <a:endParaRPr lang="ja-JP" sz="1600" kern="100">
                        <a:effectLst/>
                        <a:latin typeface="Century"/>
                        <a:ea typeface="ＭＳ 明朝"/>
                        <a:cs typeface="Times New Roman"/>
                      </a:endParaRPr>
                    </a:p>
                  </a:txBody>
                  <a:tcPr marL="68580" marR="68580" marT="0" marB="0"/>
                </a:tc>
              </a:tr>
              <a:tr h="315624">
                <a:tc>
                  <a:txBody>
                    <a:bodyPr/>
                    <a:lstStyle/>
                    <a:p>
                      <a:pPr algn="just">
                        <a:spcAft>
                          <a:spcPts val="0"/>
                        </a:spcAft>
                      </a:pPr>
                      <a:r>
                        <a:rPr lang="en-US" sz="1600" kern="100">
                          <a:effectLst/>
                        </a:rPr>
                        <a:t>(Parent Education - 12)</a:t>
                      </a:r>
                      <a:endParaRPr lang="ja-JP" sz="1600" kern="100">
                        <a:effectLst/>
                        <a:latin typeface="ＭＳ 明朝"/>
                        <a:cs typeface="Courier New"/>
                      </a:endParaRPr>
                    </a:p>
                  </a:txBody>
                  <a:tcPr marL="68580" marR="68580" marT="0" marB="0"/>
                </a:tc>
                <a:tc>
                  <a:txBody>
                    <a:bodyPr/>
                    <a:lstStyle/>
                    <a:p>
                      <a:pPr algn="r">
                        <a:spcAft>
                          <a:spcPts val="0"/>
                        </a:spcAft>
                        <a:tabLst>
                          <a:tab pos="384810" algn="dec"/>
                        </a:tabLst>
                      </a:pPr>
                      <a:r>
                        <a:rPr lang="en-US" sz="1600" kern="0" dirty="0">
                          <a:effectLst/>
                        </a:rPr>
                        <a:t>0.20</a:t>
                      </a:r>
                      <a:endParaRPr lang="ja-JP" sz="16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0.26</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a:effectLst/>
                        </a:rPr>
                        <a:t>0.13</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0.18</a:t>
                      </a:r>
                      <a:endParaRPr lang="ja-JP" sz="1600" kern="100">
                        <a:effectLst/>
                        <a:latin typeface="Century"/>
                        <a:ea typeface="ＭＳ 明朝"/>
                        <a:cs typeface="Times New Roman"/>
                      </a:endParaRPr>
                    </a:p>
                  </a:txBody>
                  <a:tcPr marL="68580" marR="68580" marT="0" marB="0"/>
                </a:tc>
              </a:tr>
              <a:tr h="315624">
                <a:tc>
                  <a:txBody>
                    <a:bodyPr/>
                    <a:lstStyle/>
                    <a:p>
                      <a:pPr algn="just">
                        <a:spcAft>
                          <a:spcPts val="0"/>
                        </a:spcAft>
                      </a:pPr>
                      <a:r>
                        <a:rPr lang="en-US" sz="1600" kern="100">
                          <a:effectLst/>
                        </a:rPr>
                        <a:t> × Year 2003</a:t>
                      </a:r>
                      <a:endParaRPr lang="ja-JP" sz="1600" kern="100">
                        <a:effectLst/>
                        <a:latin typeface="ＭＳ 明朝"/>
                        <a:cs typeface="Courier New"/>
                      </a:endParaRPr>
                    </a:p>
                  </a:txBody>
                  <a:tcPr marL="68580" marR="68580" marT="0" marB="0"/>
                </a:tc>
                <a:tc>
                  <a:txBody>
                    <a:bodyPr/>
                    <a:lstStyle/>
                    <a:p>
                      <a:pPr algn="r" latinLnBrk="1">
                        <a:spcAft>
                          <a:spcPts val="0"/>
                        </a:spcAft>
                        <a:tabLst>
                          <a:tab pos="384810" algn="dec"/>
                        </a:tabLst>
                      </a:pPr>
                      <a:r>
                        <a:rPr lang="en-US" sz="1600" kern="0">
                          <a:effectLst/>
                        </a:rPr>
                        <a:t>(0.03,0.42)</a:t>
                      </a:r>
                      <a:endParaRPr lang="ja-JP" sz="1600" kern="100">
                        <a:effectLst/>
                        <a:latin typeface="Century"/>
                        <a:ea typeface="ＭＳ 明朝"/>
                        <a:cs typeface="Times New Roman"/>
                      </a:endParaRPr>
                    </a:p>
                  </a:txBody>
                  <a:tcPr marL="68580" marR="68580" marT="0" marB="0"/>
                </a:tc>
                <a:tc>
                  <a:txBody>
                    <a:bodyPr/>
                    <a:lstStyle/>
                    <a:p>
                      <a:pPr algn="r" latinLnBrk="1">
                        <a:spcAft>
                          <a:spcPts val="0"/>
                        </a:spcAft>
                        <a:tabLst>
                          <a:tab pos="341630" algn="dec"/>
                        </a:tabLst>
                      </a:pPr>
                      <a:r>
                        <a:rPr lang="en-US" sz="1600" kern="0" dirty="0">
                          <a:effectLst/>
                        </a:rPr>
                        <a:t>(0.08,0.46)</a:t>
                      </a:r>
                      <a:endParaRPr lang="ja-JP" sz="1600" kern="100" dirty="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a:effectLst/>
                        </a:rPr>
                        <a:t>(-0.04,0.36)</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(0.00,0.37)</a:t>
                      </a:r>
                      <a:endParaRPr lang="ja-JP" sz="1600" kern="100">
                        <a:effectLst/>
                        <a:latin typeface="Century"/>
                        <a:ea typeface="ＭＳ 明朝"/>
                        <a:cs typeface="Times New Roman"/>
                      </a:endParaRPr>
                    </a:p>
                  </a:txBody>
                  <a:tcPr marL="68580" marR="68580" marT="0" marB="0"/>
                </a:tc>
              </a:tr>
              <a:tr h="315624">
                <a:tc>
                  <a:txBody>
                    <a:bodyPr/>
                    <a:lstStyle/>
                    <a:p>
                      <a:pPr algn="just">
                        <a:spcAft>
                          <a:spcPts val="0"/>
                        </a:spcAft>
                      </a:pPr>
                      <a:r>
                        <a:rPr lang="en-US" sz="1600" kern="100">
                          <a:effectLst/>
                        </a:rPr>
                        <a:t>Year 2003</a:t>
                      </a:r>
                      <a:endParaRPr lang="ja-JP" sz="1600" kern="100">
                        <a:effectLst/>
                        <a:latin typeface="ＭＳ 明朝"/>
                        <a:cs typeface="Courier New"/>
                      </a:endParaRPr>
                    </a:p>
                  </a:txBody>
                  <a:tcPr marL="68580" marR="68580" marT="0" marB="0"/>
                </a:tc>
                <a:tc>
                  <a:txBody>
                    <a:bodyPr/>
                    <a:lstStyle/>
                    <a:p>
                      <a:pPr algn="r">
                        <a:spcAft>
                          <a:spcPts val="0"/>
                        </a:spcAft>
                        <a:tabLst>
                          <a:tab pos="384810" algn="dec"/>
                        </a:tabLst>
                      </a:pPr>
                      <a:r>
                        <a:rPr lang="en-US" sz="1600" kern="0">
                          <a:effectLst/>
                        </a:rPr>
                        <a:t>0.08</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dirty="0">
                          <a:effectLst/>
                        </a:rPr>
                        <a:t>-0.01</a:t>
                      </a:r>
                      <a:endParaRPr lang="ja-JP" sz="1600" kern="100" dirty="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a:effectLst/>
                        </a:rPr>
                        <a:t>-</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a:t>
                      </a:r>
                      <a:endParaRPr lang="ja-JP" sz="1600" kern="100">
                        <a:effectLst/>
                        <a:latin typeface="Century"/>
                        <a:ea typeface="ＭＳ 明朝"/>
                        <a:cs typeface="Times New Roman"/>
                      </a:endParaRPr>
                    </a:p>
                  </a:txBody>
                  <a:tcPr marL="68580" marR="68580" marT="0" marB="0"/>
                </a:tc>
              </a:tr>
              <a:tr h="315624">
                <a:tc>
                  <a:txBody>
                    <a:bodyPr/>
                    <a:lstStyle/>
                    <a:p>
                      <a:pPr algn="just">
                        <a:spcAft>
                          <a:spcPts val="0"/>
                        </a:spcAft>
                      </a:pPr>
                      <a:r>
                        <a:rPr lang="en-US" sz="1600" kern="100">
                          <a:effectLst/>
                        </a:rPr>
                        <a:t> </a:t>
                      </a:r>
                      <a:endParaRPr lang="ja-JP" sz="1600" kern="100">
                        <a:effectLst/>
                        <a:latin typeface="ＭＳ 明朝"/>
                        <a:cs typeface="Courier New"/>
                      </a:endParaRPr>
                    </a:p>
                  </a:txBody>
                  <a:tcPr marL="68580" marR="68580" marT="0" marB="0"/>
                </a:tc>
                <a:tc>
                  <a:txBody>
                    <a:bodyPr/>
                    <a:lstStyle/>
                    <a:p>
                      <a:pPr algn="r">
                        <a:spcAft>
                          <a:spcPts val="0"/>
                        </a:spcAft>
                        <a:tabLst>
                          <a:tab pos="384810" algn="dec"/>
                        </a:tabLst>
                      </a:pPr>
                      <a:r>
                        <a:rPr lang="en-US" sz="1600" kern="0">
                          <a:effectLst/>
                        </a:rPr>
                        <a:t>(-0.52,0.48)</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dirty="0">
                          <a:effectLst/>
                        </a:rPr>
                        <a:t>(-0.62,0.40)</a:t>
                      </a:r>
                      <a:endParaRPr lang="ja-JP" sz="1600" kern="100" dirty="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a:effectLst/>
                        </a:rPr>
                        <a:t> </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 </a:t>
                      </a:r>
                      <a:endParaRPr lang="ja-JP" sz="1600" kern="100">
                        <a:effectLst/>
                        <a:latin typeface="Century"/>
                        <a:ea typeface="ＭＳ 明朝"/>
                        <a:cs typeface="Times New Roman"/>
                      </a:endParaRPr>
                    </a:p>
                  </a:txBody>
                  <a:tcPr marL="68580" marR="68580" marT="0" marB="0"/>
                </a:tc>
              </a:tr>
              <a:tr h="315624">
                <a:tc>
                  <a:txBody>
                    <a:bodyPr/>
                    <a:lstStyle/>
                    <a:p>
                      <a:pPr algn="just">
                        <a:spcAft>
                          <a:spcPts val="0"/>
                        </a:spcAft>
                      </a:pPr>
                      <a:r>
                        <a:rPr lang="en-US" sz="1600" kern="100">
                          <a:effectLst/>
                        </a:rPr>
                        <a:t>Girl</a:t>
                      </a:r>
                      <a:endParaRPr lang="ja-JP" sz="1600" kern="100">
                        <a:effectLst/>
                        <a:latin typeface="ＭＳ 明朝"/>
                        <a:cs typeface="Courier New"/>
                      </a:endParaRPr>
                    </a:p>
                  </a:txBody>
                  <a:tcPr marL="68580" marR="68580" marT="0" marB="0"/>
                </a:tc>
                <a:tc>
                  <a:txBody>
                    <a:bodyPr/>
                    <a:lstStyle/>
                    <a:p>
                      <a:pPr algn="r">
                        <a:spcAft>
                          <a:spcPts val="0"/>
                        </a:spcAft>
                        <a:tabLst>
                          <a:tab pos="384810" algn="dec"/>
                        </a:tabLst>
                      </a:pPr>
                      <a:r>
                        <a:rPr lang="en-US" sz="1600" kern="0">
                          <a:effectLst/>
                        </a:rPr>
                        <a:t>-0.39</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dirty="0">
                          <a:effectLst/>
                        </a:rPr>
                        <a:t>-1.11</a:t>
                      </a:r>
                      <a:endParaRPr lang="ja-JP" sz="1600" kern="100" dirty="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dirty="0">
                          <a:effectLst/>
                        </a:rPr>
                        <a:t>-0.48</a:t>
                      </a:r>
                      <a:endParaRPr lang="ja-JP" sz="16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-1.18</a:t>
                      </a:r>
                      <a:endParaRPr lang="ja-JP" sz="1600" kern="100">
                        <a:effectLst/>
                        <a:latin typeface="Century"/>
                        <a:ea typeface="ＭＳ 明朝"/>
                        <a:cs typeface="Times New Roman"/>
                      </a:endParaRPr>
                    </a:p>
                  </a:txBody>
                  <a:tcPr marL="68580" marR="68580" marT="0" marB="0"/>
                </a:tc>
              </a:tr>
              <a:tr h="315624">
                <a:tc>
                  <a:txBody>
                    <a:bodyPr/>
                    <a:lstStyle/>
                    <a:p>
                      <a:pPr algn="just">
                        <a:spcAft>
                          <a:spcPts val="0"/>
                        </a:spcAft>
                      </a:pPr>
                      <a:r>
                        <a:rPr lang="en-US" sz="1600" kern="100">
                          <a:effectLst/>
                        </a:rPr>
                        <a:t> </a:t>
                      </a:r>
                      <a:endParaRPr lang="ja-JP" sz="1600" kern="100">
                        <a:effectLst/>
                        <a:latin typeface="ＭＳ 明朝"/>
                        <a:cs typeface="Courier New"/>
                      </a:endParaRPr>
                    </a:p>
                  </a:txBody>
                  <a:tcPr marL="68580" marR="68580" marT="0" marB="0"/>
                </a:tc>
                <a:tc>
                  <a:txBody>
                    <a:bodyPr/>
                    <a:lstStyle/>
                    <a:p>
                      <a:pPr algn="r">
                        <a:spcAft>
                          <a:spcPts val="0"/>
                        </a:spcAft>
                        <a:tabLst>
                          <a:tab pos="384810" algn="dec"/>
                        </a:tabLst>
                      </a:pPr>
                      <a:r>
                        <a:rPr lang="en-US" sz="1600" kern="0">
                          <a:effectLst/>
                        </a:rPr>
                        <a:t>(-0.79,-0.02)</a:t>
                      </a:r>
                      <a:endParaRPr lang="ja-JP" sz="1600" kern="100">
                        <a:effectLst/>
                        <a:latin typeface="Century"/>
                        <a:ea typeface="ＭＳ 明朝"/>
                        <a:cs typeface="Times New Roman"/>
                      </a:endParaRPr>
                    </a:p>
                  </a:txBody>
                  <a:tcPr marL="68580" marR="68580" marT="0" marB="0"/>
                </a:tc>
                <a:tc>
                  <a:txBody>
                    <a:bodyPr/>
                    <a:lstStyle/>
                    <a:p>
                      <a:pPr algn="r" latinLnBrk="1">
                        <a:spcAft>
                          <a:spcPts val="0"/>
                        </a:spcAft>
                        <a:tabLst>
                          <a:tab pos="341630" algn="dec"/>
                        </a:tabLst>
                      </a:pPr>
                      <a:r>
                        <a:rPr lang="en-US" sz="1600" kern="0">
                          <a:effectLst/>
                        </a:rPr>
                        <a:t>(-1.48,-0.69)</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dirty="0">
                          <a:effectLst/>
                        </a:rPr>
                        <a:t>(-0.87,-0.10)</a:t>
                      </a:r>
                      <a:endParaRPr lang="ja-JP" sz="16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(-1.57,-0.76)</a:t>
                      </a:r>
                      <a:endParaRPr lang="ja-JP" sz="1600" kern="100">
                        <a:effectLst/>
                        <a:latin typeface="Century"/>
                        <a:ea typeface="ＭＳ 明朝"/>
                        <a:cs typeface="Times New Roman"/>
                      </a:endParaRPr>
                    </a:p>
                  </a:txBody>
                  <a:tcPr marL="68580" marR="68580" marT="0" marB="0"/>
                </a:tc>
              </a:tr>
              <a:tr h="315624">
                <a:tc>
                  <a:txBody>
                    <a:bodyPr/>
                    <a:lstStyle/>
                    <a:p>
                      <a:pPr algn="just">
                        <a:spcAft>
                          <a:spcPts val="0"/>
                        </a:spcAft>
                      </a:pPr>
                      <a:r>
                        <a:rPr lang="en-US" sz="1600" kern="100">
                          <a:effectLst/>
                        </a:rPr>
                        <a:t>Constant</a:t>
                      </a:r>
                      <a:endParaRPr lang="ja-JP" sz="1600" kern="100">
                        <a:effectLst/>
                        <a:latin typeface="ＭＳ 明朝"/>
                        <a:cs typeface="Courier New"/>
                      </a:endParaRPr>
                    </a:p>
                  </a:txBody>
                  <a:tcPr marL="68580" marR="68580" marT="0" marB="0"/>
                </a:tc>
                <a:tc>
                  <a:txBody>
                    <a:bodyPr/>
                    <a:lstStyle/>
                    <a:p>
                      <a:pPr algn="r">
                        <a:spcAft>
                          <a:spcPts val="0"/>
                        </a:spcAft>
                        <a:tabLst>
                          <a:tab pos="384810" algn="dec"/>
                        </a:tabLst>
                      </a:pPr>
                      <a:r>
                        <a:rPr lang="en-US" sz="1600" kern="0">
                          <a:effectLst/>
                        </a:rPr>
                        <a:t>38.13</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39.38</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dirty="0">
                          <a:effectLst/>
                        </a:rPr>
                        <a:t>-</a:t>
                      </a:r>
                      <a:endParaRPr lang="ja-JP" sz="16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a:t>
                      </a:r>
                      <a:endParaRPr lang="ja-JP" sz="1600" kern="100">
                        <a:effectLst/>
                        <a:latin typeface="Century"/>
                        <a:ea typeface="ＭＳ 明朝"/>
                        <a:cs typeface="Times New Roman"/>
                      </a:endParaRPr>
                    </a:p>
                  </a:txBody>
                  <a:tcPr marL="68580" marR="68580" marT="0" marB="0"/>
                </a:tc>
              </a:tr>
              <a:tr h="315624">
                <a:tc>
                  <a:txBody>
                    <a:bodyPr/>
                    <a:lstStyle/>
                    <a:p>
                      <a:pPr algn="just">
                        <a:spcAft>
                          <a:spcPts val="0"/>
                        </a:spcAft>
                      </a:pPr>
                      <a:r>
                        <a:rPr lang="en-US" sz="1600" kern="100">
                          <a:effectLst/>
                        </a:rPr>
                        <a:t> </a:t>
                      </a:r>
                      <a:endParaRPr lang="ja-JP" sz="1600" kern="100">
                        <a:effectLst/>
                        <a:latin typeface="ＭＳ 明朝"/>
                        <a:cs typeface="Courier New"/>
                      </a:endParaRPr>
                    </a:p>
                  </a:txBody>
                  <a:tcPr marL="68580" marR="68580" marT="0" marB="0"/>
                </a:tc>
                <a:tc>
                  <a:txBody>
                    <a:bodyPr/>
                    <a:lstStyle/>
                    <a:p>
                      <a:pPr algn="r">
                        <a:spcAft>
                          <a:spcPts val="0"/>
                        </a:spcAft>
                        <a:tabLst>
                          <a:tab pos="384810" algn="dec"/>
                        </a:tabLst>
                      </a:pPr>
                      <a:r>
                        <a:rPr lang="en-US" sz="1600" kern="0">
                          <a:effectLst/>
                        </a:rPr>
                        <a:t>(36.51,41.09)</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(37.66,41.84)</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dirty="0">
                          <a:effectLst/>
                        </a:rPr>
                        <a:t> </a:t>
                      </a:r>
                      <a:endParaRPr lang="ja-JP" sz="16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 </a:t>
                      </a:r>
                      <a:endParaRPr lang="ja-JP" sz="1600" kern="100">
                        <a:effectLst/>
                        <a:latin typeface="Century"/>
                        <a:ea typeface="ＭＳ 明朝"/>
                        <a:cs typeface="Times New Roman"/>
                      </a:endParaRPr>
                    </a:p>
                  </a:txBody>
                  <a:tcPr marL="68580" marR="68580" marT="0" marB="0"/>
                </a:tc>
              </a:tr>
              <a:tr h="315624">
                <a:tc>
                  <a:txBody>
                    <a:bodyPr/>
                    <a:lstStyle/>
                    <a:p>
                      <a:pPr algn="just">
                        <a:spcAft>
                          <a:spcPts val="0"/>
                        </a:spcAft>
                      </a:pPr>
                      <a:r>
                        <a:rPr lang="en-US" sz="1600" kern="100">
                          <a:effectLst/>
                        </a:rPr>
                        <a:t>School × year fixed effects</a:t>
                      </a:r>
                      <a:endParaRPr lang="ja-JP" sz="1600" kern="100">
                        <a:effectLst/>
                        <a:latin typeface="ＭＳ 明朝"/>
                        <a:cs typeface="Courier New"/>
                      </a:endParaRPr>
                    </a:p>
                  </a:txBody>
                  <a:tcPr marL="68580" marR="68580" marT="0" marB="0"/>
                </a:tc>
                <a:tc>
                  <a:txBody>
                    <a:bodyPr/>
                    <a:lstStyle/>
                    <a:p>
                      <a:pPr algn="r">
                        <a:spcAft>
                          <a:spcPts val="0"/>
                        </a:spcAft>
                      </a:pPr>
                      <a:r>
                        <a:rPr lang="en-US" sz="1600" kern="100">
                          <a:effectLst/>
                        </a:rPr>
                        <a:t>No</a:t>
                      </a:r>
                      <a:endParaRPr lang="ja-JP" sz="1600" kern="100">
                        <a:effectLst/>
                        <a:latin typeface="ＭＳ 明朝"/>
                        <a:cs typeface="Courier New"/>
                      </a:endParaRPr>
                    </a:p>
                  </a:txBody>
                  <a:tcPr marL="68580" marR="68580" marT="0" marB="0"/>
                </a:tc>
                <a:tc>
                  <a:txBody>
                    <a:bodyPr/>
                    <a:lstStyle/>
                    <a:p>
                      <a:pPr algn="r">
                        <a:spcAft>
                          <a:spcPts val="0"/>
                        </a:spcAft>
                      </a:pPr>
                      <a:r>
                        <a:rPr lang="en-US" sz="1600" kern="100">
                          <a:effectLst/>
                        </a:rPr>
                        <a:t>No</a:t>
                      </a:r>
                      <a:endParaRPr lang="ja-JP" sz="1600" kern="100">
                        <a:effectLst/>
                        <a:latin typeface="ＭＳ 明朝"/>
                        <a:cs typeface="Courier New"/>
                      </a:endParaRPr>
                    </a:p>
                  </a:txBody>
                  <a:tcPr marL="68580" marR="68580" marT="0" marB="0"/>
                </a:tc>
                <a:tc>
                  <a:txBody>
                    <a:bodyPr/>
                    <a:lstStyle/>
                    <a:p>
                      <a:pPr algn="r">
                        <a:spcAft>
                          <a:spcPts val="0"/>
                        </a:spcAft>
                      </a:pPr>
                      <a:r>
                        <a:rPr lang="en-US" sz="1600" kern="100" dirty="0">
                          <a:effectLst/>
                        </a:rPr>
                        <a:t>Yes</a:t>
                      </a:r>
                      <a:endParaRPr lang="ja-JP" sz="1600" kern="100" dirty="0">
                        <a:effectLst/>
                        <a:latin typeface="ＭＳ 明朝"/>
                        <a:cs typeface="Courier New"/>
                      </a:endParaRPr>
                    </a:p>
                  </a:txBody>
                  <a:tcPr marL="68580" marR="68580" marT="0" marB="0"/>
                </a:tc>
                <a:tc>
                  <a:txBody>
                    <a:bodyPr/>
                    <a:lstStyle/>
                    <a:p>
                      <a:pPr algn="r">
                        <a:spcAft>
                          <a:spcPts val="0"/>
                        </a:spcAft>
                      </a:pPr>
                      <a:r>
                        <a:rPr lang="en-US" sz="1600" kern="100">
                          <a:effectLst/>
                        </a:rPr>
                        <a:t>Yes</a:t>
                      </a:r>
                      <a:endParaRPr lang="ja-JP" sz="1600" kern="100">
                        <a:effectLst/>
                        <a:latin typeface="ＭＳ 明朝"/>
                        <a:cs typeface="Courier New"/>
                      </a:endParaRPr>
                    </a:p>
                  </a:txBody>
                  <a:tcPr marL="68580" marR="68580" marT="0" marB="0"/>
                </a:tc>
              </a:tr>
              <a:tr h="360713">
                <a:tc>
                  <a:txBody>
                    <a:bodyPr/>
                    <a:lstStyle/>
                    <a:p>
                      <a:pPr algn="l">
                        <a:spcAft>
                          <a:spcPts val="0"/>
                        </a:spcAft>
                      </a:pPr>
                      <a:r>
                        <a:rPr lang="en-US" sz="1600" kern="0">
                          <a:effectLst/>
                        </a:rPr>
                        <a:t>R</a:t>
                      </a:r>
                      <a:r>
                        <a:rPr lang="en-US" sz="1600" kern="0" baseline="30000">
                          <a:effectLst/>
                        </a:rPr>
                        <a:t>2</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a:effectLst/>
                        </a:rPr>
                        <a:t>0.06</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0.06</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dirty="0">
                          <a:effectLst/>
                        </a:rPr>
                        <a:t>0.97</a:t>
                      </a:r>
                      <a:endParaRPr lang="ja-JP" sz="1600" kern="100" dirty="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dirty="0">
                          <a:effectLst/>
                        </a:rPr>
                        <a:t>0.97</a:t>
                      </a:r>
                      <a:endParaRPr lang="ja-JP" sz="1600" kern="100" dirty="0">
                        <a:effectLst/>
                        <a:latin typeface="Century"/>
                        <a:ea typeface="ＭＳ 明朝"/>
                        <a:cs typeface="Times New Roman"/>
                      </a:endParaRPr>
                    </a:p>
                  </a:txBody>
                  <a:tcPr marL="68580" marR="68580" marT="0" marB="0"/>
                </a:tc>
              </a:tr>
              <a:tr h="360713">
                <a:tc>
                  <a:txBody>
                    <a:bodyPr/>
                    <a:lstStyle/>
                    <a:p>
                      <a:pPr algn="l">
                        <a:spcAft>
                          <a:spcPts val="0"/>
                        </a:spcAft>
                      </a:pPr>
                      <a:r>
                        <a:rPr lang="en-US" sz="1600" kern="0">
                          <a:effectLst/>
                        </a:rPr>
                        <a:t>N</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a:effectLst/>
                        </a:rPr>
                        <a:t>9,182</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a:effectLst/>
                        </a:rPr>
                        <a:t>9,182</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84810" algn="dec"/>
                        </a:tabLst>
                      </a:pPr>
                      <a:r>
                        <a:rPr lang="en-US" sz="1600" kern="0">
                          <a:effectLst/>
                        </a:rPr>
                        <a:t>9,182</a:t>
                      </a:r>
                      <a:endParaRPr lang="ja-JP" sz="1600" kern="100">
                        <a:effectLst/>
                        <a:latin typeface="Century"/>
                        <a:ea typeface="ＭＳ 明朝"/>
                        <a:cs typeface="Times New Roman"/>
                      </a:endParaRPr>
                    </a:p>
                  </a:txBody>
                  <a:tcPr marL="68580" marR="68580" marT="0" marB="0"/>
                </a:tc>
                <a:tc>
                  <a:txBody>
                    <a:bodyPr/>
                    <a:lstStyle/>
                    <a:p>
                      <a:pPr algn="r">
                        <a:spcAft>
                          <a:spcPts val="0"/>
                        </a:spcAft>
                        <a:tabLst>
                          <a:tab pos="341630" algn="dec"/>
                        </a:tabLst>
                      </a:pPr>
                      <a:r>
                        <a:rPr lang="en-US" sz="1600" kern="0" dirty="0">
                          <a:effectLst/>
                        </a:rPr>
                        <a:t>9,182</a:t>
                      </a:r>
                      <a:endParaRPr lang="ja-JP" sz="1600" kern="100" dirty="0">
                        <a:effectLst/>
                        <a:latin typeface="Century"/>
                        <a:ea typeface="ＭＳ 明朝"/>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400" b="1" dirty="0"/>
              <a:t>Socioeconomic Gradient of Test Scores in </a:t>
            </a:r>
            <a:r>
              <a:rPr lang="en-US" altLang="ja-JP" sz="2400" b="1" dirty="0" smtClean="0"/>
              <a:t>2000 </a:t>
            </a:r>
            <a:r>
              <a:rPr lang="en-US" altLang="ja-JP" sz="2400" b="1" dirty="0"/>
              <a:t>and 2003, </a:t>
            </a:r>
            <a:r>
              <a:rPr lang="en-US" altLang="ja-JP" sz="2400" b="1" dirty="0" smtClean="0"/>
              <a:t>10th </a:t>
            </a:r>
            <a:r>
              <a:rPr lang="en-US" altLang="ja-JP" sz="2400" b="1" dirty="0"/>
              <a:t>Graders, Standardized </a:t>
            </a:r>
            <a:r>
              <a:rPr lang="en-US" altLang="ja-JP" sz="2400" b="1" dirty="0" smtClean="0"/>
              <a:t>Reading, Mathematics, and Science </a:t>
            </a:r>
            <a:r>
              <a:rPr lang="en-US" altLang="ja-JP" sz="2400" b="1" dirty="0"/>
              <a:t>Scores</a:t>
            </a:r>
            <a:r>
              <a:rPr lang="en-US" altLang="ja-JP" sz="2400" b="1" dirty="0" smtClean="0"/>
              <a:t>, Mean </a:t>
            </a:r>
            <a:r>
              <a:rPr lang="en-US" altLang="ja-JP" sz="2400" b="1" dirty="0"/>
              <a:t>= 50, Standard Deviation = 10</a:t>
            </a:r>
            <a:endParaRPr kumimoji="1" lang="ja-JP" altLang="en-US" sz="2400" dirty="0"/>
          </a:p>
        </p:txBody>
      </p:sp>
      <p:graphicFrame>
        <p:nvGraphicFramePr>
          <p:cNvPr id="4" name="表 3"/>
          <p:cNvGraphicFramePr>
            <a:graphicFrameLocks noGrp="1"/>
          </p:cNvGraphicFramePr>
          <p:nvPr>
            <p:extLst>
              <p:ext uri="{D42A27DB-BD31-4B8C-83A1-F6EECF244321}">
                <p14:modId xmlns:p14="http://schemas.microsoft.com/office/powerpoint/2010/main" val="1748461634"/>
              </p:ext>
            </p:extLst>
          </p:nvPr>
        </p:nvGraphicFramePr>
        <p:xfrm>
          <a:off x="323528" y="1700808"/>
          <a:ext cx="8568953" cy="4680527"/>
        </p:xfrm>
        <a:graphic>
          <a:graphicData uri="http://schemas.openxmlformats.org/drawingml/2006/table">
            <a:tbl>
              <a:tblPr firstRow="1" firstCol="1" bandRow="1">
                <a:tableStyleId>{5C22544A-7EE6-4342-B048-85BDC9FD1C3A}</a:tableStyleId>
              </a:tblPr>
              <a:tblGrid>
                <a:gridCol w="2030213"/>
                <a:gridCol w="1138139"/>
                <a:gridCol w="1152128"/>
                <a:gridCol w="1152128"/>
                <a:gridCol w="936104"/>
                <a:gridCol w="1080120"/>
                <a:gridCol w="1080121"/>
              </a:tblGrid>
              <a:tr h="292533">
                <a:tc>
                  <a:txBody>
                    <a:bodyPr/>
                    <a:lstStyle/>
                    <a:p>
                      <a:pPr algn="just">
                        <a:spcAft>
                          <a:spcPts val="0"/>
                        </a:spcAft>
                      </a:pPr>
                      <a:r>
                        <a:rPr lang="en-US" sz="1600" kern="100" dirty="0">
                          <a:effectLst/>
                        </a:rPr>
                        <a:t> </a:t>
                      </a:r>
                      <a:endParaRPr lang="ja-JP" sz="1600" kern="100" dirty="0">
                        <a:effectLst/>
                        <a:latin typeface="ＭＳ 明朝"/>
                        <a:cs typeface="Courier New"/>
                      </a:endParaRPr>
                    </a:p>
                  </a:txBody>
                  <a:tcPr marL="68580" marR="68580" marT="0" marB="0"/>
                </a:tc>
                <a:tc>
                  <a:txBody>
                    <a:bodyPr/>
                    <a:lstStyle/>
                    <a:p>
                      <a:pPr algn="ctr">
                        <a:spcAft>
                          <a:spcPts val="0"/>
                        </a:spcAft>
                      </a:pPr>
                      <a:r>
                        <a:rPr lang="en-US" sz="1600" kern="100">
                          <a:effectLst/>
                        </a:rPr>
                        <a:t>(1)</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(2)</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(3)</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(4)</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dirty="0">
                          <a:effectLst/>
                        </a:rPr>
                        <a:t>(5)</a:t>
                      </a:r>
                      <a:endParaRPr lang="ja-JP" sz="1600" kern="100" dirty="0">
                        <a:effectLst/>
                        <a:latin typeface="ＭＳ 明朝"/>
                        <a:cs typeface="Courier New"/>
                      </a:endParaRPr>
                    </a:p>
                  </a:txBody>
                  <a:tcPr marL="68580" marR="68580" marT="0" marB="0"/>
                </a:tc>
                <a:tc>
                  <a:txBody>
                    <a:bodyPr/>
                    <a:lstStyle/>
                    <a:p>
                      <a:pPr algn="ctr">
                        <a:spcAft>
                          <a:spcPts val="0"/>
                        </a:spcAft>
                      </a:pPr>
                      <a:r>
                        <a:rPr lang="en-US" sz="1600" kern="100">
                          <a:effectLst/>
                        </a:rPr>
                        <a:t>(6)</a:t>
                      </a:r>
                      <a:endParaRPr lang="ja-JP" sz="1600" kern="100">
                        <a:effectLst/>
                        <a:latin typeface="ＭＳ 明朝"/>
                        <a:cs typeface="Courier New"/>
                      </a:endParaRPr>
                    </a:p>
                  </a:txBody>
                  <a:tcPr marL="68580" marR="68580" marT="0" marB="0"/>
                </a:tc>
              </a:tr>
              <a:tr h="292533">
                <a:tc>
                  <a:txBody>
                    <a:bodyPr/>
                    <a:lstStyle/>
                    <a:p>
                      <a:pPr algn="just">
                        <a:spcAft>
                          <a:spcPts val="0"/>
                        </a:spcAft>
                      </a:pPr>
                      <a:r>
                        <a:rPr lang="en-US" sz="1600" kern="100">
                          <a:effectLst/>
                        </a:rPr>
                        <a:t> </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dirty="0">
                          <a:effectLst/>
                        </a:rPr>
                        <a:t>Reading</a:t>
                      </a:r>
                      <a:endParaRPr lang="ja-JP" sz="1600" kern="100" dirty="0">
                        <a:effectLst/>
                        <a:latin typeface="ＭＳ 明朝"/>
                        <a:cs typeface="Courier New"/>
                      </a:endParaRPr>
                    </a:p>
                  </a:txBody>
                  <a:tcPr marL="68580" marR="68580" marT="0" marB="0"/>
                </a:tc>
                <a:tc>
                  <a:txBody>
                    <a:bodyPr/>
                    <a:lstStyle/>
                    <a:p>
                      <a:pPr algn="ctr">
                        <a:spcAft>
                          <a:spcPts val="0"/>
                        </a:spcAft>
                      </a:pPr>
                      <a:r>
                        <a:rPr lang="en-US" sz="1600" kern="100">
                          <a:effectLst/>
                        </a:rPr>
                        <a:t>Math</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Science</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Reading</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Math</a:t>
                      </a:r>
                      <a:endParaRPr lang="ja-JP" sz="1600" kern="100">
                        <a:effectLst/>
                        <a:latin typeface="ＭＳ 明朝"/>
                        <a:cs typeface="Courier New"/>
                      </a:endParaRPr>
                    </a:p>
                  </a:txBody>
                  <a:tcPr marL="68580" marR="68580" marT="0" marB="0"/>
                </a:tc>
                <a:tc>
                  <a:txBody>
                    <a:bodyPr/>
                    <a:lstStyle/>
                    <a:p>
                      <a:pPr algn="ctr">
                        <a:spcAft>
                          <a:spcPts val="0"/>
                        </a:spcAft>
                      </a:pPr>
                      <a:r>
                        <a:rPr lang="en-US" sz="1600" kern="100">
                          <a:effectLst/>
                        </a:rPr>
                        <a:t>Science</a:t>
                      </a:r>
                      <a:endParaRPr lang="ja-JP" sz="1600" kern="100">
                        <a:effectLst/>
                        <a:latin typeface="ＭＳ 明朝"/>
                        <a:cs typeface="Courier New"/>
                      </a:endParaRPr>
                    </a:p>
                  </a:txBody>
                  <a:tcPr marL="68580" marR="68580" marT="0" marB="0"/>
                </a:tc>
              </a:tr>
              <a:tr h="292533">
                <a:tc>
                  <a:txBody>
                    <a:bodyPr/>
                    <a:lstStyle/>
                    <a:p>
                      <a:pPr algn="just">
                        <a:spcAft>
                          <a:spcPts val="0"/>
                        </a:spcAft>
                      </a:pPr>
                      <a:r>
                        <a:rPr lang="en-US" sz="1600" kern="100">
                          <a:effectLst/>
                        </a:rPr>
                        <a:t>Parent Education</a:t>
                      </a:r>
                      <a:endParaRPr lang="ja-JP" sz="16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dirty="0">
                          <a:effectLst/>
                          <a:latin typeface="+mn-lt"/>
                          <a:ea typeface="ＭＳ 明朝"/>
                          <a:cs typeface="Times New Roman"/>
                        </a:rPr>
                        <a:t>0.90</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0.90</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0.94</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0.25</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0.26</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0.28</a:t>
                      </a:r>
                      <a:endParaRPr lang="ja-JP" sz="1400" kern="100">
                        <a:effectLst/>
                        <a:latin typeface="+mn-lt"/>
                        <a:ea typeface="ＭＳ 明朝"/>
                        <a:cs typeface="Times New Roman"/>
                      </a:endParaRPr>
                    </a:p>
                  </a:txBody>
                  <a:tcPr marL="68580" marR="68580" marT="0" marB="0"/>
                </a:tc>
              </a:tr>
              <a:tr h="292533">
                <a:tc>
                  <a:txBody>
                    <a:bodyPr/>
                    <a:lstStyle/>
                    <a:p>
                      <a:pPr algn="just">
                        <a:spcAft>
                          <a:spcPts val="0"/>
                        </a:spcAft>
                      </a:pPr>
                      <a:r>
                        <a:rPr lang="en-US" sz="1600" kern="100">
                          <a:effectLst/>
                        </a:rPr>
                        <a:t> </a:t>
                      </a:r>
                      <a:endParaRPr lang="ja-JP" sz="1600" kern="100">
                        <a:effectLst/>
                        <a:latin typeface="ＭＳ 明朝"/>
                        <a:cs typeface="Courier New"/>
                      </a:endParaRPr>
                    </a:p>
                  </a:txBody>
                  <a:tcPr marL="68580" marR="68580" marT="0" marB="0"/>
                </a:tc>
                <a:tc>
                  <a:txBody>
                    <a:bodyPr/>
                    <a:lstStyle/>
                    <a:p>
                      <a:pPr algn="r" latinLnBrk="1">
                        <a:spcAft>
                          <a:spcPts val="0"/>
                        </a:spcAft>
                        <a:tabLst>
                          <a:tab pos="427990" algn="dec"/>
                        </a:tabLst>
                      </a:pPr>
                      <a:r>
                        <a:rPr lang="en-US" sz="1400" kern="0" dirty="0">
                          <a:effectLst/>
                          <a:latin typeface="+mn-lt"/>
                          <a:ea typeface="ＭＳ 明朝"/>
                          <a:cs typeface="Times New Roman"/>
                        </a:rPr>
                        <a:t>(0.71,1.08)</a:t>
                      </a:r>
                      <a:endParaRPr lang="ja-JP" sz="1400" kern="100" dirty="0">
                        <a:effectLst/>
                        <a:latin typeface="+mn-lt"/>
                        <a:ea typeface="ＭＳ 明朝"/>
                        <a:cs typeface="Times New Roman"/>
                      </a:endParaRPr>
                    </a:p>
                  </a:txBody>
                  <a:tcPr marL="68580" marR="68580" marT="0" marB="0"/>
                </a:tc>
                <a:tc>
                  <a:txBody>
                    <a:bodyPr/>
                    <a:lstStyle/>
                    <a:p>
                      <a:pPr algn="r" latinLnBrk="1">
                        <a:spcAft>
                          <a:spcPts val="0"/>
                        </a:spcAft>
                        <a:tabLst>
                          <a:tab pos="427990" algn="dec"/>
                        </a:tabLst>
                      </a:pPr>
                      <a:r>
                        <a:rPr lang="en-US" sz="1400" kern="0">
                          <a:effectLst/>
                          <a:latin typeface="+mn-lt"/>
                          <a:ea typeface="ＭＳ 明朝"/>
                          <a:cs typeface="Times New Roman"/>
                        </a:rPr>
                        <a:t>(0.68,1.12)</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(0.70,1.12)</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(0.10,0.37)</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(0.11,0.42)</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(0.07,0.40)</a:t>
                      </a:r>
                      <a:endParaRPr lang="ja-JP" sz="1400" kern="100">
                        <a:effectLst/>
                        <a:latin typeface="+mn-lt"/>
                        <a:ea typeface="ＭＳ 明朝"/>
                        <a:cs typeface="Times New Roman"/>
                      </a:endParaRPr>
                    </a:p>
                  </a:txBody>
                  <a:tcPr marL="68580" marR="68580" marT="0" marB="0"/>
                </a:tc>
              </a:tr>
              <a:tr h="292533">
                <a:tc>
                  <a:txBody>
                    <a:bodyPr/>
                    <a:lstStyle/>
                    <a:p>
                      <a:pPr algn="just">
                        <a:spcAft>
                          <a:spcPts val="0"/>
                        </a:spcAft>
                      </a:pPr>
                      <a:r>
                        <a:rPr lang="en-US" sz="1600" kern="100">
                          <a:effectLst/>
                        </a:rPr>
                        <a:t>Parent Education-12</a:t>
                      </a:r>
                      <a:endParaRPr lang="ja-JP" sz="16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0.26</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dirty="0">
                          <a:effectLst/>
                          <a:latin typeface="+mn-lt"/>
                          <a:ea typeface="ＭＳ 明朝"/>
                          <a:cs typeface="Times New Roman"/>
                        </a:rPr>
                        <a:t>0.25</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0.20</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0.23</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0.05</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0.11</a:t>
                      </a:r>
                      <a:endParaRPr lang="ja-JP" sz="1400" kern="100">
                        <a:effectLst/>
                        <a:latin typeface="+mn-lt"/>
                        <a:ea typeface="ＭＳ 明朝"/>
                        <a:cs typeface="Times New Roman"/>
                      </a:endParaRPr>
                    </a:p>
                  </a:txBody>
                  <a:tcPr marL="68580" marR="68580" marT="0" marB="0"/>
                </a:tc>
              </a:tr>
              <a:tr h="292533">
                <a:tc>
                  <a:txBody>
                    <a:bodyPr/>
                    <a:lstStyle/>
                    <a:p>
                      <a:pPr algn="just">
                        <a:spcAft>
                          <a:spcPts val="0"/>
                        </a:spcAft>
                      </a:pPr>
                      <a:r>
                        <a:rPr lang="en-US" sz="1600" kern="100">
                          <a:effectLst/>
                        </a:rPr>
                        <a:t>× Year 2003</a:t>
                      </a:r>
                      <a:endParaRPr lang="ja-JP" sz="1600" kern="100">
                        <a:effectLst/>
                        <a:latin typeface="ＭＳ 明朝"/>
                        <a:cs typeface="Courier New"/>
                      </a:endParaRPr>
                    </a:p>
                  </a:txBody>
                  <a:tcPr marL="68580" marR="68580" marT="0" marB="0"/>
                </a:tc>
                <a:tc>
                  <a:txBody>
                    <a:bodyPr/>
                    <a:lstStyle/>
                    <a:p>
                      <a:pPr algn="r" latinLnBrk="1">
                        <a:spcAft>
                          <a:spcPts val="0"/>
                        </a:spcAft>
                        <a:tabLst>
                          <a:tab pos="427990" algn="dec"/>
                        </a:tabLst>
                      </a:pPr>
                      <a:r>
                        <a:rPr lang="en-US" sz="1400" kern="0">
                          <a:effectLst/>
                          <a:latin typeface="+mn-lt"/>
                          <a:ea typeface="ＭＳ 明朝"/>
                          <a:cs typeface="Times New Roman"/>
                        </a:rPr>
                        <a:t>(0.02,0.47)</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(-0.02,0.49)</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(-0.02,0.47)</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(0.05,0.40)</a:t>
                      </a:r>
                      <a:endParaRPr lang="ja-JP" sz="1400" kern="100">
                        <a:effectLst/>
                        <a:latin typeface="+mn-lt"/>
                        <a:ea typeface="ＭＳ 明朝"/>
                        <a:cs typeface="Times New Roman"/>
                      </a:endParaRPr>
                    </a:p>
                  </a:txBody>
                  <a:tcPr marL="68580" marR="68580" marT="0" marB="0"/>
                </a:tc>
                <a:tc>
                  <a:txBody>
                    <a:bodyPr/>
                    <a:lstStyle/>
                    <a:p>
                      <a:pPr algn="r" latinLnBrk="1">
                        <a:spcAft>
                          <a:spcPts val="0"/>
                        </a:spcAft>
                        <a:tabLst>
                          <a:tab pos="427990" algn="dec"/>
                        </a:tabLst>
                      </a:pPr>
                      <a:r>
                        <a:rPr lang="en-US" sz="1400" kern="0">
                          <a:effectLst/>
                          <a:latin typeface="+mn-lt"/>
                          <a:ea typeface="ＭＳ 明朝"/>
                          <a:cs typeface="Times New Roman"/>
                        </a:rPr>
                        <a:t>(-0.12,0.23)</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(-0.04,0.34)</a:t>
                      </a:r>
                      <a:endParaRPr lang="ja-JP" sz="1400" kern="100">
                        <a:effectLst/>
                        <a:latin typeface="+mn-lt"/>
                        <a:ea typeface="ＭＳ 明朝"/>
                        <a:cs typeface="Times New Roman"/>
                      </a:endParaRPr>
                    </a:p>
                  </a:txBody>
                  <a:tcPr marL="68580" marR="68580" marT="0" marB="0"/>
                </a:tc>
              </a:tr>
              <a:tr h="292533">
                <a:tc>
                  <a:txBody>
                    <a:bodyPr/>
                    <a:lstStyle/>
                    <a:p>
                      <a:pPr algn="just">
                        <a:spcAft>
                          <a:spcPts val="0"/>
                        </a:spcAft>
                      </a:pPr>
                      <a:r>
                        <a:rPr lang="en-US" sz="1600" kern="100">
                          <a:effectLst/>
                        </a:rPr>
                        <a:t>Year 2003</a:t>
                      </a:r>
                      <a:endParaRPr lang="ja-JP" sz="16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-0.38</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dirty="0">
                          <a:effectLst/>
                          <a:latin typeface="+mn-lt"/>
                          <a:ea typeface="ＭＳ 明朝"/>
                          <a:cs typeface="Times New Roman"/>
                        </a:rPr>
                        <a:t>-0.33</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dirty="0">
                          <a:effectLst/>
                          <a:latin typeface="+mn-lt"/>
                          <a:ea typeface="ＭＳ 明朝"/>
                          <a:cs typeface="Times New Roman"/>
                        </a:rPr>
                        <a:t>-0.31</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a:t>
                      </a:r>
                      <a:endParaRPr lang="ja-JP" sz="1400" kern="100">
                        <a:effectLst/>
                        <a:latin typeface="+mn-lt"/>
                        <a:ea typeface="ＭＳ 明朝"/>
                        <a:cs typeface="Times New Roman"/>
                      </a:endParaRPr>
                    </a:p>
                  </a:txBody>
                  <a:tcPr marL="68580" marR="68580" marT="0" marB="0"/>
                </a:tc>
              </a:tr>
              <a:tr h="292533">
                <a:tc>
                  <a:txBody>
                    <a:bodyPr/>
                    <a:lstStyle/>
                    <a:p>
                      <a:pPr algn="just">
                        <a:spcAft>
                          <a:spcPts val="0"/>
                        </a:spcAft>
                      </a:pPr>
                      <a:r>
                        <a:rPr lang="en-US" sz="1600" kern="100">
                          <a:effectLst/>
                        </a:rPr>
                        <a:t> </a:t>
                      </a:r>
                      <a:endParaRPr lang="ja-JP" sz="1600" kern="100">
                        <a:effectLst/>
                        <a:latin typeface="ＭＳ 明朝"/>
                        <a:cs typeface="Courier New"/>
                      </a:endParaRPr>
                    </a:p>
                  </a:txBody>
                  <a:tcPr marL="68580" marR="68580" marT="0" marB="0"/>
                </a:tc>
                <a:tc>
                  <a:txBody>
                    <a:bodyPr/>
                    <a:lstStyle/>
                    <a:p>
                      <a:pPr algn="r" latinLnBrk="1">
                        <a:spcAft>
                          <a:spcPts val="0"/>
                        </a:spcAft>
                        <a:tabLst>
                          <a:tab pos="427990" algn="dec"/>
                        </a:tabLst>
                      </a:pPr>
                      <a:r>
                        <a:rPr lang="en-US" sz="1400" kern="0">
                          <a:effectLst/>
                          <a:latin typeface="+mn-lt"/>
                          <a:ea typeface="ＭＳ 明朝"/>
                          <a:cs typeface="Times New Roman"/>
                        </a:rPr>
                        <a:t>(-0.69,0.25)</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(-0.67,0.38)</a:t>
                      </a:r>
                      <a:endParaRPr lang="ja-JP" sz="1400" kern="100">
                        <a:effectLst/>
                        <a:latin typeface="+mn-lt"/>
                        <a:ea typeface="ＭＳ 明朝"/>
                        <a:cs typeface="Times New Roman"/>
                      </a:endParaRPr>
                    </a:p>
                  </a:txBody>
                  <a:tcPr marL="68580" marR="68580" marT="0" marB="0"/>
                </a:tc>
                <a:tc>
                  <a:txBody>
                    <a:bodyPr/>
                    <a:lstStyle/>
                    <a:p>
                      <a:pPr algn="r" latinLnBrk="1">
                        <a:spcAft>
                          <a:spcPts val="0"/>
                        </a:spcAft>
                        <a:tabLst>
                          <a:tab pos="384810" algn="dec"/>
                        </a:tabLst>
                      </a:pPr>
                      <a:r>
                        <a:rPr lang="en-US" sz="1400" kern="0" dirty="0">
                          <a:effectLst/>
                          <a:latin typeface="+mn-lt"/>
                          <a:ea typeface="ＭＳ 明朝"/>
                          <a:cs typeface="Times New Roman"/>
                        </a:rPr>
                        <a:t>(-0.67,0.43)</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 </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 </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 </a:t>
                      </a:r>
                      <a:endParaRPr lang="ja-JP" sz="1400" kern="100">
                        <a:effectLst/>
                        <a:latin typeface="+mn-lt"/>
                        <a:ea typeface="ＭＳ 明朝"/>
                        <a:cs typeface="Times New Roman"/>
                      </a:endParaRPr>
                    </a:p>
                  </a:txBody>
                  <a:tcPr marL="68580" marR="68580" marT="0" marB="0"/>
                </a:tc>
              </a:tr>
              <a:tr h="292533">
                <a:tc>
                  <a:txBody>
                    <a:bodyPr/>
                    <a:lstStyle/>
                    <a:p>
                      <a:pPr algn="just">
                        <a:spcAft>
                          <a:spcPts val="0"/>
                        </a:spcAft>
                      </a:pPr>
                      <a:r>
                        <a:rPr lang="en-US" sz="1600" kern="100">
                          <a:effectLst/>
                        </a:rPr>
                        <a:t>Girl</a:t>
                      </a:r>
                      <a:endParaRPr lang="ja-JP" sz="16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3.22</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-0.47</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dirty="0">
                          <a:effectLst/>
                          <a:latin typeface="+mn-lt"/>
                          <a:ea typeface="ＭＳ 明朝"/>
                          <a:cs typeface="Times New Roman"/>
                        </a:rPr>
                        <a:t>0.39</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2.12</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-1.46</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-0.82</a:t>
                      </a:r>
                      <a:endParaRPr lang="ja-JP" sz="1400" kern="100">
                        <a:effectLst/>
                        <a:latin typeface="+mn-lt"/>
                        <a:ea typeface="ＭＳ 明朝"/>
                        <a:cs typeface="Times New Roman"/>
                      </a:endParaRPr>
                    </a:p>
                  </a:txBody>
                  <a:tcPr marL="68580" marR="68580" marT="0" marB="0"/>
                </a:tc>
              </a:tr>
              <a:tr h="292533">
                <a:tc>
                  <a:txBody>
                    <a:bodyPr/>
                    <a:lstStyle/>
                    <a:p>
                      <a:pPr algn="just">
                        <a:spcAft>
                          <a:spcPts val="0"/>
                        </a:spcAft>
                      </a:pPr>
                      <a:r>
                        <a:rPr lang="en-US" sz="1600" kern="100">
                          <a:effectLst/>
                        </a:rPr>
                        <a:t> </a:t>
                      </a:r>
                      <a:endParaRPr lang="ja-JP" sz="16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(2.83,3.62)</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(-0.92,-0.01)</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dirty="0">
                          <a:effectLst/>
                          <a:latin typeface="+mn-lt"/>
                          <a:ea typeface="ＭＳ 明朝"/>
                          <a:cs typeface="Times New Roman"/>
                        </a:rPr>
                        <a:t>(-0.07,0.84)</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dirty="0">
                          <a:effectLst/>
                          <a:latin typeface="+mn-lt"/>
                          <a:ea typeface="ＭＳ 明朝"/>
                          <a:cs typeface="Times New Roman"/>
                        </a:rPr>
                        <a:t>(1.72,2.47)</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(-1.89,-1.05)</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(-1.26,-0.47)</a:t>
                      </a:r>
                      <a:endParaRPr lang="ja-JP" sz="1400" kern="100">
                        <a:effectLst/>
                        <a:latin typeface="+mn-lt"/>
                        <a:ea typeface="ＭＳ 明朝"/>
                        <a:cs typeface="Times New Roman"/>
                      </a:endParaRPr>
                    </a:p>
                  </a:txBody>
                  <a:tcPr marL="68580" marR="68580" marT="0" marB="0"/>
                </a:tc>
              </a:tr>
              <a:tr h="292533">
                <a:tc>
                  <a:txBody>
                    <a:bodyPr/>
                    <a:lstStyle/>
                    <a:p>
                      <a:pPr algn="just">
                        <a:spcAft>
                          <a:spcPts val="0"/>
                        </a:spcAft>
                      </a:pPr>
                      <a:r>
                        <a:rPr lang="en-US" sz="1600" kern="100">
                          <a:effectLst/>
                        </a:rPr>
                        <a:t>Constant</a:t>
                      </a:r>
                      <a:endParaRPr lang="ja-JP" sz="16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37.33</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39.30</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38.24</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dirty="0">
                          <a:effectLst/>
                          <a:latin typeface="+mn-lt"/>
                          <a:ea typeface="ＭＳ 明朝"/>
                          <a:cs typeface="Times New Roman"/>
                        </a:rPr>
                        <a:t>-</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a:t>
                      </a:r>
                      <a:endParaRPr lang="ja-JP" sz="1400" kern="100">
                        <a:effectLst/>
                        <a:latin typeface="+mn-lt"/>
                        <a:ea typeface="ＭＳ 明朝"/>
                        <a:cs typeface="Times New Roman"/>
                      </a:endParaRPr>
                    </a:p>
                  </a:txBody>
                  <a:tcPr marL="68580" marR="68580" marT="0" marB="0"/>
                </a:tc>
              </a:tr>
              <a:tr h="292533">
                <a:tc>
                  <a:txBody>
                    <a:bodyPr/>
                    <a:lstStyle/>
                    <a:p>
                      <a:pPr algn="just">
                        <a:spcAft>
                          <a:spcPts val="0"/>
                        </a:spcAft>
                      </a:pPr>
                      <a:r>
                        <a:rPr lang="en-US" sz="1600" kern="100">
                          <a:effectLst/>
                        </a:rPr>
                        <a:t> </a:t>
                      </a:r>
                      <a:endParaRPr lang="ja-JP" sz="16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(35.11,39.58)</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(36.44,41.91)</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(36.08,41.10)</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dirty="0">
                          <a:effectLst/>
                          <a:latin typeface="+mn-lt"/>
                          <a:ea typeface="ＭＳ 明朝"/>
                          <a:cs typeface="Times New Roman"/>
                        </a:rPr>
                        <a:t> </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dirty="0">
                          <a:effectLst/>
                          <a:latin typeface="+mn-lt"/>
                          <a:ea typeface="ＭＳ 明朝"/>
                          <a:cs typeface="Times New Roman"/>
                        </a:rPr>
                        <a:t> </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dirty="0">
                          <a:effectLst/>
                          <a:latin typeface="+mn-lt"/>
                          <a:ea typeface="ＭＳ 明朝"/>
                          <a:cs typeface="Times New Roman"/>
                        </a:rPr>
                        <a:t> </a:t>
                      </a:r>
                      <a:endParaRPr lang="ja-JP" sz="1400" kern="100" dirty="0">
                        <a:effectLst/>
                        <a:latin typeface="+mn-lt"/>
                        <a:ea typeface="ＭＳ 明朝"/>
                        <a:cs typeface="Times New Roman"/>
                      </a:endParaRPr>
                    </a:p>
                  </a:txBody>
                  <a:tcPr marL="68580" marR="68580" marT="0" marB="0"/>
                </a:tc>
              </a:tr>
              <a:tr h="585065">
                <a:tc>
                  <a:txBody>
                    <a:bodyPr/>
                    <a:lstStyle/>
                    <a:p>
                      <a:pPr algn="just">
                        <a:spcAft>
                          <a:spcPts val="0"/>
                        </a:spcAft>
                      </a:pPr>
                      <a:r>
                        <a:rPr lang="en-US" sz="1600" kern="100" dirty="0">
                          <a:effectLst/>
                        </a:rPr>
                        <a:t>School × year fixed effects</a:t>
                      </a:r>
                      <a:endParaRPr lang="ja-JP" sz="1600" kern="100" dirty="0">
                        <a:effectLst/>
                        <a:latin typeface="ＭＳ 明朝"/>
                        <a:cs typeface="Courier New"/>
                      </a:endParaRPr>
                    </a:p>
                  </a:txBody>
                  <a:tcPr marL="68580" marR="68580" marT="0" marB="0"/>
                </a:tc>
                <a:tc>
                  <a:txBody>
                    <a:bodyPr/>
                    <a:lstStyle/>
                    <a:p>
                      <a:pPr algn="ctr">
                        <a:spcAft>
                          <a:spcPts val="0"/>
                        </a:spcAft>
                      </a:pPr>
                      <a:r>
                        <a:rPr lang="en-US" sz="1400" kern="100" dirty="0">
                          <a:effectLst/>
                        </a:rPr>
                        <a:t>No</a:t>
                      </a:r>
                      <a:endParaRPr lang="ja-JP" sz="1400" kern="100" dirty="0">
                        <a:effectLst/>
                        <a:latin typeface="ＭＳ 明朝"/>
                        <a:cs typeface="Courier New"/>
                      </a:endParaRPr>
                    </a:p>
                  </a:txBody>
                  <a:tcPr marL="68580" marR="68580" marT="0" marB="0"/>
                </a:tc>
                <a:tc>
                  <a:txBody>
                    <a:bodyPr/>
                    <a:lstStyle/>
                    <a:p>
                      <a:pPr algn="ctr">
                        <a:spcAft>
                          <a:spcPts val="0"/>
                        </a:spcAft>
                      </a:pPr>
                      <a:r>
                        <a:rPr lang="en-US" sz="1400" kern="100">
                          <a:effectLst/>
                        </a:rPr>
                        <a:t>No</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No</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Yes</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dirty="0">
                          <a:effectLst/>
                        </a:rPr>
                        <a:t>Yes</a:t>
                      </a:r>
                      <a:endParaRPr lang="ja-JP" sz="1400" kern="100" dirty="0">
                        <a:effectLst/>
                        <a:latin typeface="ＭＳ 明朝"/>
                        <a:cs typeface="Courier New"/>
                      </a:endParaRPr>
                    </a:p>
                  </a:txBody>
                  <a:tcPr marL="68580" marR="68580" marT="0" marB="0"/>
                </a:tc>
                <a:tc>
                  <a:txBody>
                    <a:bodyPr/>
                    <a:lstStyle/>
                    <a:p>
                      <a:pPr algn="ctr">
                        <a:spcAft>
                          <a:spcPts val="0"/>
                        </a:spcAft>
                      </a:pPr>
                      <a:r>
                        <a:rPr lang="en-US" sz="1400" kern="100" dirty="0">
                          <a:effectLst/>
                        </a:rPr>
                        <a:t>Yes</a:t>
                      </a:r>
                      <a:endParaRPr lang="ja-JP" sz="1400" kern="100" dirty="0">
                        <a:effectLst/>
                        <a:latin typeface="ＭＳ 明朝"/>
                        <a:cs typeface="Courier New"/>
                      </a:endParaRPr>
                    </a:p>
                  </a:txBody>
                  <a:tcPr marL="68580" marR="68580" marT="0" marB="0"/>
                </a:tc>
              </a:tr>
              <a:tr h="292533">
                <a:tc>
                  <a:txBody>
                    <a:bodyPr/>
                    <a:lstStyle/>
                    <a:p>
                      <a:pPr algn="l">
                        <a:spcAft>
                          <a:spcPts val="0"/>
                        </a:spcAft>
                      </a:pPr>
                      <a:r>
                        <a:rPr lang="en-US" sz="1600" i="1" kern="0">
                          <a:effectLst/>
                          <a:latin typeface="+mn-lt"/>
                          <a:ea typeface="ＭＳ 明朝"/>
                          <a:cs typeface="Times New Roman"/>
                        </a:rPr>
                        <a:t>R</a:t>
                      </a:r>
                      <a:r>
                        <a:rPr lang="en-US" sz="1600" kern="0" baseline="30000">
                          <a:effectLst/>
                          <a:latin typeface="+mn-lt"/>
                          <a:ea typeface="ＭＳ 明朝"/>
                          <a:cs typeface="Times New Roman"/>
                        </a:rPr>
                        <a:t>2</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600" kern="0">
                          <a:effectLst/>
                          <a:latin typeface="+mn-lt"/>
                          <a:ea typeface="ＭＳ 明朝"/>
                          <a:cs typeface="Times New Roman"/>
                        </a:rPr>
                        <a:t>0.09</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600" kern="0">
                          <a:effectLst/>
                          <a:latin typeface="+mn-lt"/>
                          <a:ea typeface="ＭＳ 明朝"/>
                          <a:cs typeface="Times New Roman"/>
                        </a:rPr>
                        <a:t>0.07</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600" kern="0">
                          <a:effectLst/>
                          <a:latin typeface="+mn-lt"/>
                          <a:ea typeface="ＭＳ 明朝"/>
                          <a:cs typeface="Times New Roman"/>
                        </a:rPr>
                        <a:t>0.07</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600" kern="0">
                          <a:effectLst/>
                          <a:latin typeface="+mn-lt"/>
                          <a:ea typeface="ＭＳ 明朝"/>
                          <a:cs typeface="Times New Roman"/>
                        </a:rPr>
                        <a:t>0.47</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600" kern="0">
                          <a:effectLst/>
                          <a:latin typeface="+mn-lt"/>
                          <a:ea typeface="ＭＳ 明朝"/>
                          <a:cs typeface="Times New Roman"/>
                        </a:rPr>
                        <a:t>0.54</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600" kern="0">
                          <a:effectLst/>
                          <a:latin typeface="+mn-lt"/>
                          <a:ea typeface="ＭＳ 明朝"/>
                          <a:cs typeface="Times New Roman"/>
                        </a:rPr>
                        <a:t>0.48</a:t>
                      </a:r>
                      <a:endParaRPr lang="ja-JP" sz="1600" kern="100">
                        <a:effectLst/>
                        <a:latin typeface="+mn-lt"/>
                        <a:ea typeface="ＭＳ 明朝"/>
                        <a:cs typeface="Times New Roman"/>
                      </a:endParaRPr>
                    </a:p>
                  </a:txBody>
                  <a:tcPr marL="68580" marR="68580" marT="0" marB="0"/>
                </a:tc>
              </a:tr>
              <a:tr h="292533">
                <a:tc>
                  <a:txBody>
                    <a:bodyPr/>
                    <a:lstStyle/>
                    <a:p>
                      <a:pPr algn="l">
                        <a:spcAft>
                          <a:spcPts val="0"/>
                        </a:spcAft>
                      </a:pPr>
                      <a:r>
                        <a:rPr lang="en-US" sz="1600" i="1" kern="0">
                          <a:effectLst/>
                          <a:latin typeface="+mn-lt"/>
                          <a:ea typeface="ＭＳ 明朝"/>
                          <a:cs typeface="Times New Roman"/>
                        </a:rPr>
                        <a:t>N</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600" kern="0">
                          <a:effectLst/>
                          <a:latin typeface="+mn-lt"/>
                          <a:ea typeface="ＭＳ 明朝"/>
                          <a:cs typeface="Times New Roman"/>
                        </a:rPr>
                        <a:t>9,372</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600" kern="0">
                          <a:effectLst/>
                          <a:latin typeface="+mn-lt"/>
                          <a:ea typeface="ＭＳ 明朝"/>
                          <a:cs typeface="Times New Roman"/>
                        </a:rPr>
                        <a:t>7,621</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600" kern="0">
                          <a:effectLst/>
                          <a:latin typeface="+mn-lt"/>
                          <a:ea typeface="ＭＳ 明朝"/>
                          <a:cs typeface="Times New Roman"/>
                        </a:rPr>
                        <a:t>7,611</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600" kern="0">
                          <a:effectLst/>
                          <a:latin typeface="+mn-lt"/>
                          <a:ea typeface="ＭＳ 明朝"/>
                          <a:cs typeface="Times New Roman"/>
                        </a:rPr>
                        <a:t>9,372</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600" kern="0">
                          <a:effectLst/>
                          <a:latin typeface="+mn-lt"/>
                          <a:ea typeface="ＭＳ 明朝"/>
                          <a:cs typeface="Times New Roman"/>
                        </a:rPr>
                        <a:t>7,621</a:t>
                      </a:r>
                      <a:endParaRPr lang="ja-JP" sz="16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600" kern="0" dirty="0">
                          <a:effectLst/>
                          <a:latin typeface="+mn-lt"/>
                          <a:ea typeface="ＭＳ 明朝"/>
                          <a:cs typeface="Times New Roman"/>
                        </a:rPr>
                        <a:t>7,611</a:t>
                      </a:r>
                      <a:endParaRPr lang="ja-JP" sz="1600" kern="100" dirty="0">
                        <a:effectLst/>
                        <a:latin typeface="+mn-lt"/>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1579011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lvl="0"/>
            <a:r>
              <a:rPr lang="en-US" altLang="ja-JP" sz="3600" b="1" dirty="0"/>
              <a:t>Local Average Treatment Effect of Study Time on Students’ </a:t>
            </a:r>
            <a:r>
              <a:rPr lang="en-US" altLang="ja-JP" sz="3600" b="1" dirty="0" smtClean="0"/>
              <a:t>Achievement</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85000" lnSpcReduction="10000"/>
              </a:bodyPr>
              <a:lstStyle/>
              <a:p>
                <a14:m>
                  <m:oMath xmlns:m="http://schemas.openxmlformats.org/officeDocument/2006/math">
                    <m:r>
                      <a:rPr lang="en-US" altLang="ja-JP" i="1" smtClean="0">
                        <a:latin typeface="Cambria Math"/>
                      </a:rPr>
                      <m:t>𝑦</m:t>
                    </m:r>
                    <m:r>
                      <a:rPr lang="en-US" altLang="ja-JP" i="1" smtClean="0">
                        <a:latin typeface="Cambria Math"/>
                      </a:rPr>
                      <m:t>=</m:t>
                    </m:r>
                    <m:sSub>
                      <m:sSubPr>
                        <m:ctrlPr>
                          <a:rPr lang="ja-JP" altLang="ja-JP" i="1">
                            <a:latin typeface="Cambria Math"/>
                          </a:rPr>
                        </m:ctrlPr>
                      </m:sSubPr>
                      <m:e>
                        <m:r>
                          <a:rPr lang="en-US" altLang="ja-JP" i="1">
                            <a:latin typeface="Cambria Math"/>
                          </a:rPr>
                          <m:t>𝑥</m:t>
                        </m:r>
                      </m:e>
                      <m:sub>
                        <m:r>
                          <a:rPr lang="en-US" altLang="ja-JP" i="1">
                            <a:latin typeface="Cambria Math"/>
                          </a:rPr>
                          <m:t>1</m:t>
                        </m:r>
                      </m:sub>
                    </m:sSub>
                    <m:sSub>
                      <m:sSubPr>
                        <m:ctrlPr>
                          <a:rPr lang="ja-JP" altLang="ja-JP" i="1">
                            <a:latin typeface="Cambria Math"/>
                          </a:rPr>
                        </m:ctrlPr>
                      </m:sSubPr>
                      <m:e>
                        <m:r>
                          <a:rPr lang="en-US" altLang="ja-JP" i="1">
                            <a:latin typeface="Cambria Math"/>
                          </a:rPr>
                          <m:t>𝛽</m:t>
                        </m:r>
                      </m:e>
                      <m:sub>
                        <m:r>
                          <a:rPr lang="en-US" altLang="ja-JP" i="1">
                            <a:latin typeface="Cambria Math"/>
                          </a:rPr>
                          <m:t>1</m:t>
                        </m:r>
                      </m:sub>
                    </m:sSub>
                    <m:r>
                      <a:rPr lang="en-US" altLang="ja-JP" i="1">
                        <a:latin typeface="Cambria Math"/>
                      </a:rPr>
                      <m:t>+</m:t>
                    </m:r>
                    <m:sSub>
                      <m:sSubPr>
                        <m:ctrlPr>
                          <a:rPr lang="ja-JP" altLang="ja-JP" i="1">
                            <a:latin typeface="Cambria Math"/>
                          </a:rPr>
                        </m:ctrlPr>
                      </m:sSubPr>
                      <m:e>
                        <m:r>
                          <a:rPr lang="en-US" altLang="ja-JP" i="1">
                            <a:latin typeface="Cambria Math"/>
                          </a:rPr>
                          <m:t>𝑥</m:t>
                        </m:r>
                      </m:e>
                      <m:sub>
                        <m:r>
                          <a:rPr lang="en-US" altLang="ja-JP" i="1">
                            <a:latin typeface="Cambria Math"/>
                          </a:rPr>
                          <m:t>2</m:t>
                        </m:r>
                      </m:sub>
                    </m:sSub>
                    <m:sSub>
                      <m:sSubPr>
                        <m:ctrlPr>
                          <a:rPr lang="ja-JP" altLang="ja-JP" i="1">
                            <a:latin typeface="Cambria Math"/>
                          </a:rPr>
                        </m:ctrlPr>
                      </m:sSubPr>
                      <m:e>
                        <m:r>
                          <a:rPr lang="en-US" altLang="ja-JP" i="1">
                            <a:latin typeface="Cambria Math"/>
                          </a:rPr>
                          <m:t>𝛽</m:t>
                        </m:r>
                      </m:e>
                      <m:sub>
                        <m:r>
                          <a:rPr lang="en-US" altLang="ja-JP" i="1">
                            <a:latin typeface="Cambria Math"/>
                          </a:rPr>
                          <m:t>2</m:t>
                        </m:r>
                      </m:sub>
                    </m:sSub>
                    <m:r>
                      <a:rPr lang="en-US" altLang="ja-JP" i="1">
                        <a:latin typeface="Cambria Math"/>
                      </a:rPr>
                      <m:t>+</m:t>
                    </m:r>
                    <m:r>
                      <a:rPr lang="en-US" altLang="ja-JP" i="1">
                        <a:latin typeface="Cambria Math"/>
                      </a:rPr>
                      <m:t>𝑢</m:t>
                    </m:r>
                  </m:oMath>
                </a14:m>
                <a:r>
                  <a:rPr lang="en-US" altLang="ja-JP" i="1" dirty="0" smtClean="0"/>
                  <a:t>  </a:t>
                </a:r>
                <a:r>
                  <a:rPr lang="en-US" altLang="ja-JP" dirty="0" smtClean="0"/>
                  <a:t>(Structural Equation)</a:t>
                </a:r>
                <a:endParaRPr lang="en-US" altLang="ja-JP" i="1" dirty="0" smtClean="0"/>
              </a:p>
              <a:p>
                <a:pPr marL="0" indent="0">
                  <a:buNone/>
                </a:pPr>
                <a14:m>
                  <m:oMath xmlns:m="http://schemas.openxmlformats.org/officeDocument/2006/math">
                    <m:r>
                      <m:rPr>
                        <m:sty m:val="p"/>
                      </m:rPr>
                      <a:rPr lang="en-US" altLang="ja-JP" smtClean="0">
                        <a:latin typeface="Cambria Math"/>
                      </a:rPr>
                      <m:t>y</m:t>
                    </m:r>
                    <m:r>
                      <a:rPr lang="en-US" altLang="ja-JP" b="0" i="0" smtClean="0">
                        <a:latin typeface="Cambria Math"/>
                      </a:rPr>
                      <m:t>:</m:t>
                    </m:r>
                  </m:oMath>
                </a14:m>
                <a:r>
                  <a:rPr lang="en-US" altLang="ja-JP" dirty="0"/>
                  <a:t> test score, </a:t>
                </a:r>
                <a14:m>
                  <m:oMath xmlns:m="http://schemas.openxmlformats.org/officeDocument/2006/math">
                    <m:sSub>
                      <m:sSubPr>
                        <m:ctrlPr>
                          <a:rPr lang="ja-JP" altLang="ja-JP" i="1">
                            <a:latin typeface="Cambria Math"/>
                          </a:rPr>
                        </m:ctrlPr>
                      </m:sSubPr>
                      <m:e>
                        <m:r>
                          <a:rPr lang="en-US" altLang="ja-JP" i="1">
                            <a:latin typeface="Cambria Math"/>
                          </a:rPr>
                          <m:t>𝑥</m:t>
                        </m:r>
                      </m:e>
                      <m:sub>
                        <m:r>
                          <a:rPr lang="en-US" altLang="ja-JP" i="1">
                            <a:latin typeface="Cambria Math"/>
                          </a:rPr>
                          <m:t>1</m:t>
                        </m:r>
                      </m:sub>
                    </m:sSub>
                  </m:oMath>
                </a14:m>
                <a:r>
                  <a:rPr lang="en-US" altLang="ja-JP" dirty="0" smtClean="0"/>
                  <a:t>:</a:t>
                </a:r>
                <a:r>
                  <a:rPr lang="en-US" altLang="ja-JP" dirty="0"/>
                  <a:t> study time and </a:t>
                </a:r>
                <a14:m>
                  <m:oMath xmlns:m="http://schemas.openxmlformats.org/officeDocument/2006/math">
                    <m:sSub>
                      <m:sSubPr>
                        <m:ctrlPr>
                          <a:rPr lang="ja-JP" altLang="ja-JP" i="1">
                            <a:latin typeface="Cambria Math"/>
                          </a:rPr>
                        </m:ctrlPr>
                      </m:sSubPr>
                      <m:e>
                        <m:r>
                          <a:rPr lang="en-US" altLang="ja-JP" i="1">
                            <a:latin typeface="Cambria Math"/>
                          </a:rPr>
                          <m:t>𝑥</m:t>
                        </m:r>
                      </m:e>
                      <m:sub>
                        <m:r>
                          <a:rPr lang="en-US" altLang="ja-JP" i="1">
                            <a:latin typeface="Cambria Math"/>
                          </a:rPr>
                          <m:t>2</m:t>
                        </m:r>
                      </m:sub>
                    </m:sSub>
                  </m:oMath>
                </a14:m>
                <a:r>
                  <a:rPr lang="en-US" altLang="ja-JP" dirty="0"/>
                  <a:t> </a:t>
                </a:r>
                <a:r>
                  <a:rPr lang="en-US" altLang="ja-JP" dirty="0" smtClean="0"/>
                  <a:t>: parental </a:t>
                </a:r>
                <a:r>
                  <a:rPr lang="en-US" altLang="ja-JP" dirty="0"/>
                  <a:t>educational attainment, an indicator for girl, and an </a:t>
                </a:r>
                <a:r>
                  <a:rPr lang="en-US" altLang="ja-JP" dirty="0" smtClean="0"/>
                  <a:t>indicator </a:t>
                </a:r>
                <a:r>
                  <a:rPr lang="en-US" altLang="ja-JP" dirty="0"/>
                  <a:t>for school day </a:t>
                </a:r>
                <a:r>
                  <a:rPr lang="en-US" altLang="ja-JP" dirty="0" smtClean="0"/>
                  <a:t>reduction</a:t>
                </a:r>
              </a:p>
              <a:p>
                <a14:m>
                  <m:oMath xmlns:m="http://schemas.openxmlformats.org/officeDocument/2006/math">
                    <m:sSub>
                      <m:sSubPr>
                        <m:ctrlPr>
                          <a:rPr lang="ja-JP" altLang="ja-JP" i="1">
                            <a:latin typeface="Cambria Math"/>
                          </a:rPr>
                        </m:ctrlPr>
                      </m:sSubPr>
                      <m:e>
                        <m:r>
                          <a:rPr lang="en-US" altLang="ja-JP" i="1">
                            <a:latin typeface="Cambria Math"/>
                          </a:rPr>
                          <m:t>𝑥</m:t>
                        </m:r>
                      </m:e>
                      <m:sub>
                        <m:r>
                          <a:rPr lang="en-US" altLang="ja-JP" i="1">
                            <a:latin typeface="Cambria Math"/>
                          </a:rPr>
                          <m:t>1</m:t>
                        </m:r>
                      </m:sub>
                    </m:sSub>
                    <m:r>
                      <a:rPr lang="en-US" altLang="ja-JP" i="1">
                        <a:latin typeface="Cambria Math"/>
                      </a:rPr>
                      <m:t>=</m:t>
                    </m:r>
                    <m:sSub>
                      <m:sSubPr>
                        <m:ctrlPr>
                          <a:rPr lang="ja-JP" altLang="ja-JP" i="1">
                            <a:latin typeface="Cambria Math"/>
                          </a:rPr>
                        </m:ctrlPr>
                      </m:sSubPr>
                      <m:e>
                        <m:r>
                          <a:rPr lang="en-US" altLang="ja-JP" i="1">
                            <a:latin typeface="Cambria Math"/>
                          </a:rPr>
                          <m:t>𝑧</m:t>
                        </m:r>
                      </m:e>
                      <m:sub>
                        <m:r>
                          <a:rPr lang="en-US" altLang="ja-JP" i="1">
                            <a:latin typeface="Cambria Math"/>
                          </a:rPr>
                          <m:t>1</m:t>
                        </m:r>
                      </m:sub>
                    </m:sSub>
                    <m:sSub>
                      <m:sSubPr>
                        <m:ctrlPr>
                          <a:rPr lang="ja-JP" altLang="ja-JP" i="1">
                            <a:latin typeface="Cambria Math"/>
                          </a:rPr>
                        </m:ctrlPr>
                      </m:sSubPr>
                      <m:e>
                        <m:r>
                          <a:rPr lang="en-US" altLang="ja-JP" i="1">
                            <a:latin typeface="Cambria Math"/>
                          </a:rPr>
                          <m:t>𝛾</m:t>
                        </m:r>
                      </m:e>
                      <m:sub>
                        <m:r>
                          <a:rPr lang="en-US" altLang="ja-JP" i="1">
                            <a:latin typeface="Cambria Math"/>
                          </a:rPr>
                          <m:t>1</m:t>
                        </m:r>
                      </m:sub>
                    </m:sSub>
                    <m:r>
                      <a:rPr lang="en-US" altLang="ja-JP" i="1">
                        <a:latin typeface="Cambria Math"/>
                      </a:rPr>
                      <m:t>+</m:t>
                    </m:r>
                    <m:sSub>
                      <m:sSubPr>
                        <m:ctrlPr>
                          <a:rPr lang="ja-JP" altLang="ja-JP" i="1">
                            <a:latin typeface="Cambria Math"/>
                          </a:rPr>
                        </m:ctrlPr>
                      </m:sSubPr>
                      <m:e>
                        <m:r>
                          <a:rPr lang="en-US" altLang="ja-JP" i="1">
                            <a:latin typeface="Cambria Math"/>
                          </a:rPr>
                          <m:t>𝑥</m:t>
                        </m:r>
                      </m:e>
                      <m:sub>
                        <m:r>
                          <a:rPr lang="en-US" altLang="ja-JP" i="1">
                            <a:latin typeface="Cambria Math"/>
                          </a:rPr>
                          <m:t>2</m:t>
                        </m:r>
                      </m:sub>
                    </m:sSub>
                    <m:sSub>
                      <m:sSubPr>
                        <m:ctrlPr>
                          <a:rPr lang="ja-JP" altLang="ja-JP" i="1">
                            <a:latin typeface="Cambria Math"/>
                          </a:rPr>
                        </m:ctrlPr>
                      </m:sSubPr>
                      <m:e>
                        <m:r>
                          <a:rPr lang="en-US" altLang="ja-JP" i="1">
                            <a:latin typeface="Cambria Math"/>
                          </a:rPr>
                          <m:t>𝛾</m:t>
                        </m:r>
                      </m:e>
                      <m:sub>
                        <m:r>
                          <a:rPr lang="en-US" altLang="ja-JP" i="1">
                            <a:latin typeface="Cambria Math"/>
                          </a:rPr>
                          <m:t>2</m:t>
                        </m:r>
                      </m:sub>
                    </m:sSub>
                    <m:r>
                      <a:rPr lang="en-US" altLang="ja-JP" i="1">
                        <a:latin typeface="Cambria Math"/>
                      </a:rPr>
                      <m:t>+</m:t>
                    </m:r>
                    <m:r>
                      <a:rPr lang="en-US" altLang="ja-JP" i="1">
                        <a:latin typeface="Cambria Math"/>
                      </a:rPr>
                      <m:t>𝑣</m:t>
                    </m:r>
                  </m:oMath>
                </a14:m>
                <a:r>
                  <a:rPr lang="en-US" altLang="ja-JP" i="1" dirty="0" smtClean="0"/>
                  <a:t>  </a:t>
                </a:r>
                <a:r>
                  <a:rPr lang="en-US" altLang="ja-JP" dirty="0" smtClean="0"/>
                  <a:t>(First Stage Equation, JTUS)</a:t>
                </a:r>
                <a:endParaRPr lang="en-US" altLang="ja-JP" i="1" dirty="0" smtClean="0"/>
              </a:p>
              <a:p>
                <a:pPr marL="0" indent="0">
                  <a:buNone/>
                </a:pPr>
                <a14:m>
                  <m:oMath xmlns:m="http://schemas.openxmlformats.org/officeDocument/2006/math">
                    <m:sSub>
                      <m:sSubPr>
                        <m:ctrlPr>
                          <a:rPr lang="ja-JP" altLang="ja-JP" i="1">
                            <a:latin typeface="Cambria Math"/>
                          </a:rPr>
                        </m:ctrlPr>
                      </m:sSubPr>
                      <m:e>
                        <m:r>
                          <a:rPr lang="en-US" altLang="ja-JP" i="1">
                            <a:latin typeface="Cambria Math"/>
                          </a:rPr>
                          <m:t>𝑧</m:t>
                        </m:r>
                      </m:e>
                      <m:sub>
                        <m:r>
                          <a:rPr lang="en-US" altLang="ja-JP" i="1">
                            <a:latin typeface="Cambria Math"/>
                          </a:rPr>
                          <m:t>1</m:t>
                        </m:r>
                      </m:sub>
                    </m:sSub>
                  </m:oMath>
                </a14:m>
                <a:r>
                  <a:rPr lang="en-US" altLang="ja-JP" dirty="0"/>
                  <a:t> is the interaction of an indicator for school day reduction and the parental educational </a:t>
                </a:r>
                <a:r>
                  <a:rPr lang="en-US" altLang="ja-JP" dirty="0" smtClean="0"/>
                  <a:t>attainment</a:t>
                </a:r>
              </a:p>
              <a:p>
                <a14:m>
                  <m:oMath xmlns:m="http://schemas.openxmlformats.org/officeDocument/2006/math">
                    <m:r>
                      <a:rPr lang="en-US" altLang="ja-JP" i="1">
                        <a:latin typeface="Cambria Math"/>
                      </a:rPr>
                      <m:t>𝑦</m:t>
                    </m:r>
                    <m:r>
                      <a:rPr lang="en-US" altLang="ja-JP" i="1">
                        <a:latin typeface="Cambria Math"/>
                      </a:rPr>
                      <m:t>=</m:t>
                    </m:r>
                    <m:acc>
                      <m:accPr>
                        <m:chr m:val="̂"/>
                        <m:ctrlPr>
                          <a:rPr lang="ja-JP" altLang="ja-JP" i="1">
                            <a:latin typeface="Cambria Math"/>
                          </a:rPr>
                        </m:ctrlPr>
                      </m:accPr>
                      <m:e>
                        <m:sSub>
                          <m:sSubPr>
                            <m:ctrlPr>
                              <a:rPr lang="ja-JP" altLang="ja-JP" i="1">
                                <a:latin typeface="Cambria Math"/>
                              </a:rPr>
                            </m:ctrlPr>
                          </m:sSubPr>
                          <m:e>
                            <m:r>
                              <a:rPr lang="en-US" altLang="ja-JP" i="1">
                                <a:latin typeface="Cambria Math"/>
                              </a:rPr>
                              <m:t>𝑥</m:t>
                            </m:r>
                          </m:e>
                          <m:sub>
                            <m:r>
                              <a:rPr lang="en-US" altLang="ja-JP" i="1">
                                <a:latin typeface="Cambria Math"/>
                              </a:rPr>
                              <m:t>1</m:t>
                            </m:r>
                          </m:sub>
                        </m:sSub>
                      </m:e>
                    </m:acc>
                    <m:sSub>
                      <m:sSubPr>
                        <m:ctrlPr>
                          <a:rPr lang="ja-JP" altLang="ja-JP" i="1">
                            <a:latin typeface="Cambria Math"/>
                          </a:rPr>
                        </m:ctrlPr>
                      </m:sSubPr>
                      <m:e>
                        <m:r>
                          <a:rPr lang="en-US" altLang="ja-JP" i="1">
                            <a:latin typeface="Cambria Math"/>
                          </a:rPr>
                          <m:t>𝛽</m:t>
                        </m:r>
                      </m:e>
                      <m:sub>
                        <m:r>
                          <a:rPr lang="en-US" altLang="ja-JP" i="1">
                            <a:latin typeface="Cambria Math"/>
                          </a:rPr>
                          <m:t>1</m:t>
                        </m:r>
                      </m:sub>
                    </m:sSub>
                    <m:r>
                      <a:rPr lang="en-US" altLang="ja-JP" i="1">
                        <a:latin typeface="Cambria Math"/>
                      </a:rPr>
                      <m:t>+</m:t>
                    </m:r>
                    <m:sSub>
                      <m:sSubPr>
                        <m:ctrlPr>
                          <a:rPr lang="ja-JP" altLang="ja-JP" i="1">
                            <a:latin typeface="Cambria Math"/>
                          </a:rPr>
                        </m:ctrlPr>
                      </m:sSubPr>
                      <m:e>
                        <m:r>
                          <a:rPr lang="en-US" altLang="ja-JP" i="1">
                            <a:latin typeface="Cambria Math"/>
                          </a:rPr>
                          <m:t>𝑥</m:t>
                        </m:r>
                      </m:e>
                      <m:sub>
                        <m:r>
                          <a:rPr lang="en-US" altLang="ja-JP" i="1">
                            <a:latin typeface="Cambria Math"/>
                          </a:rPr>
                          <m:t>2</m:t>
                        </m:r>
                      </m:sub>
                    </m:sSub>
                    <m:sSub>
                      <m:sSubPr>
                        <m:ctrlPr>
                          <a:rPr lang="ja-JP" altLang="ja-JP" i="1">
                            <a:latin typeface="Cambria Math"/>
                          </a:rPr>
                        </m:ctrlPr>
                      </m:sSubPr>
                      <m:e>
                        <m:r>
                          <a:rPr lang="en-US" altLang="ja-JP" i="1">
                            <a:latin typeface="Cambria Math"/>
                          </a:rPr>
                          <m:t>𝛽</m:t>
                        </m:r>
                      </m:e>
                      <m:sub>
                        <m:r>
                          <a:rPr lang="en-US" altLang="ja-JP" i="1">
                            <a:latin typeface="Cambria Math"/>
                          </a:rPr>
                          <m:t>2</m:t>
                        </m:r>
                      </m:sub>
                    </m:sSub>
                    <m:r>
                      <a:rPr lang="en-US" altLang="ja-JP" i="1">
                        <a:latin typeface="Cambria Math"/>
                      </a:rPr>
                      <m:t>+</m:t>
                    </m:r>
                    <m:r>
                      <a:rPr lang="en-US" altLang="ja-JP" i="1">
                        <a:latin typeface="Cambria Math"/>
                      </a:rPr>
                      <m:t>𝑒</m:t>
                    </m:r>
                  </m:oMath>
                </a14:m>
                <a:r>
                  <a:rPr lang="en-US" altLang="ja-JP" dirty="0" smtClean="0"/>
                  <a:t> (Second Stage Equation, TIMSS)</a:t>
                </a:r>
              </a:p>
              <a:p>
                <a:r>
                  <a:rPr lang="en-US" altLang="ja-JP" dirty="0" smtClean="0"/>
                  <a:t>Two Sample Two Stage Least Squares (Inoue and Solon (2010))</a:t>
                </a:r>
              </a:p>
              <a:p>
                <a:pPr marL="0" indent="0">
                  <a:buNone/>
                </a:pPr>
                <a:endParaRPr lang="en-US" altLang="ja-JP"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333" t="-2022" r="-11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74736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b="1" dirty="0"/>
              <a:t>The Effects of Study Time on Test Scores, Two Sample </a:t>
            </a:r>
            <a:r>
              <a:rPr lang="en-US" altLang="ja-JP" sz="3600" b="1" dirty="0" smtClean="0"/>
              <a:t>2SLS </a:t>
            </a:r>
            <a:r>
              <a:rPr lang="en-US" altLang="ja-JP" sz="3600" b="1" dirty="0"/>
              <a:t>Estimation</a:t>
            </a:r>
            <a:endParaRPr kumimoji="1" lang="ja-JP" altLang="en-US" sz="3600" dirty="0"/>
          </a:p>
        </p:txBody>
      </p:sp>
      <p:graphicFrame>
        <p:nvGraphicFramePr>
          <p:cNvPr id="3" name="表 2"/>
          <p:cNvGraphicFramePr>
            <a:graphicFrameLocks noGrp="1"/>
          </p:cNvGraphicFramePr>
          <p:nvPr>
            <p:extLst>
              <p:ext uri="{D42A27DB-BD31-4B8C-83A1-F6EECF244321}">
                <p14:modId xmlns:p14="http://schemas.microsoft.com/office/powerpoint/2010/main" val="2866501866"/>
              </p:ext>
            </p:extLst>
          </p:nvPr>
        </p:nvGraphicFramePr>
        <p:xfrm>
          <a:off x="107504" y="1484784"/>
          <a:ext cx="8928992" cy="4752521"/>
        </p:xfrm>
        <a:graphic>
          <a:graphicData uri="http://schemas.openxmlformats.org/drawingml/2006/table">
            <a:tbl>
              <a:tblPr firstRow="1" firstCol="1" bandRow="1">
                <a:tableStyleId>{5C22544A-7EE6-4342-B048-85BDC9FD1C3A}</a:tableStyleId>
              </a:tblPr>
              <a:tblGrid>
                <a:gridCol w="1939765"/>
                <a:gridCol w="989409"/>
                <a:gridCol w="1353062"/>
                <a:gridCol w="1254122"/>
                <a:gridCol w="1130878"/>
                <a:gridCol w="1130878"/>
                <a:gridCol w="1130878"/>
              </a:tblGrid>
              <a:tr h="237626">
                <a:tc>
                  <a:txBody>
                    <a:bodyPr/>
                    <a:lstStyle/>
                    <a:p>
                      <a:pPr algn="just">
                        <a:spcAft>
                          <a:spcPts val="0"/>
                        </a:spcAft>
                      </a:pPr>
                      <a:r>
                        <a:rPr lang="en-US" sz="1400" kern="100" dirty="0">
                          <a:effectLst/>
                        </a:rPr>
                        <a:t> </a:t>
                      </a:r>
                      <a:endParaRPr lang="ja-JP" sz="1400" kern="100" dirty="0">
                        <a:effectLst/>
                        <a:latin typeface="ＭＳ 明朝"/>
                        <a:cs typeface="Courier New"/>
                      </a:endParaRPr>
                    </a:p>
                  </a:txBody>
                  <a:tcPr marL="68580" marR="68580" marT="0" marB="0"/>
                </a:tc>
                <a:tc>
                  <a:txBody>
                    <a:bodyPr/>
                    <a:lstStyle/>
                    <a:p>
                      <a:pPr algn="ctr">
                        <a:spcAft>
                          <a:spcPts val="0"/>
                        </a:spcAft>
                      </a:pPr>
                      <a:r>
                        <a:rPr lang="en-US" sz="1400" kern="100">
                          <a:effectLst/>
                        </a:rPr>
                        <a:t>(1)</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(2)</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(3)</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(4)</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(5)</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(6)</a:t>
                      </a:r>
                      <a:endParaRPr lang="ja-JP" sz="1400" kern="100">
                        <a:effectLst/>
                        <a:latin typeface="ＭＳ 明朝"/>
                        <a:cs typeface="Courier New"/>
                      </a:endParaRPr>
                    </a:p>
                  </a:txBody>
                  <a:tcPr marL="68580" marR="68580" marT="0" marB="0"/>
                </a:tc>
              </a:tr>
              <a:tr h="237626">
                <a:tc>
                  <a:txBody>
                    <a:bodyPr/>
                    <a:lstStyle/>
                    <a:p>
                      <a:pPr algn="just">
                        <a:spcAft>
                          <a:spcPts val="0"/>
                        </a:spcAft>
                      </a:pPr>
                      <a:r>
                        <a:rPr lang="en-US" sz="1400" kern="100" dirty="0">
                          <a:effectLst/>
                        </a:rPr>
                        <a:t>Sample</a:t>
                      </a:r>
                      <a:endParaRPr lang="ja-JP" sz="1400" kern="100" dirty="0">
                        <a:effectLst/>
                        <a:latin typeface="ＭＳ 明朝"/>
                        <a:cs typeface="Courier New"/>
                      </a:endParaRPr>
                    </a:p>
                  </a:txBody>
                  <a:tcPr marL="68580" marR="68580" marT="0" marB="0"/>
                </a:tc>
                <a:tc>
                  <a:txBody>
                    <a:bodyPr/>
                    <a:lstStyle/>
                    <a:p>
                      <a:pPr algn="ctr">
                        <a:spcAft>
                          <a:spcPts val="0"/>
                        </a:spcAft>
                      </a:pPr>
                      <a:r>
                        <a:rPr lang="en-US" sz="1400" kern="100">
                          <a:effectLst/>
                        </a:rPr>
                        <a:t>JTUS</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TIMSS</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TIMSS</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PISA</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PISA</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PISA</a:t>
                      </a:r>
                      <a:endParaRPr lang="ja-JP" sz="1400" kern="100">
                        <a:effectLst/>
                        <a:latin typeface="ＭＳ 明朝"/>
                        <a:cs typeface="Courier New"/>
                      </a:endParaRPr>
                    </a:p>
                  </a:txBody>
                  <a:tcPr marL="68580" marR="68580" marT="0" marB="0"/>
                </a:tc>
              </a:tr>
              <a:tr h="475253">
                <a:tc>
                  <a:txBody>
                    <a:bodyPr/>
                    <a:lstStyle/>
                    <a:p>
                      <a:pPr algn="just">
                        <a:spcAft>
                          <a:spcPts val="0"/>
                        </a:spcAft>
                      </a:pPr>
                      <a:r>
                        <a:rPr lang="en-US" sz="1400" kern="100" dirty="0">
                          <a:effectLst/>
                        </a:rPr>
                        <a:t>Dependent Variable</a:t>
                      </a:r>
                      <a:endParaRPr lang="ja-JP" sz="1400" kern="100" dirty="0">
                        <a:effectLst/>
                        <a:latin typeface="ＭＳ 明朝"/>
                        <a:cs typeface="Courier New"/>
                      </a:endParaRPr>
                    </a:p>
                  </a:txBody>
                  <a:tcPr marL="68580" marR="68580" marT="0" marB="0"/>
                </a:tc>
                <a:tc>
                  <a:txBody>
                    <a:bodyPr/>
                    <a:lstStyle/>
                    <a:p>
                      <a:pPr algn="ctr">
                        <a:spcAft>
                          <a:spcPts val="0"/>
                        </a:spcAft>
                      </a:pPr>
                      <a:r>
                        <a:rPr lang="en-US" sz="1400" kern="100" dirty="0">
                          <a:effectLst/>
                        </a:rPr>
                        <a:t>Study Time</a:t>
                      </a:r>
                      <a:endParaRPr lang="ja-JP" sz="1400" kern="100" dirty="0">
                        <a:effectLst/>
                        <a:latin typeface="ＭＳ 明朝"/>
                        <a:cs typeface="Courier New"/>
                      </a:endParaRPr>
                    </a:p>
                  </a:txBody>
                  <a:tcPr marL="68580" marR="68580" marT="0" marB="0"/>
                </a:tc>
                <a:tc>
                  <a:txBody>
                    <a:bodyPr/>
                    <a:lstStyle/>
                    <a:p>
                      <a:pPr algn="ctr">
                        <a:spcAft>
                          <a:spcPts val="0"/>
                        </a:spcAft>
                      </a:pPr>
                      <a:r>
                        <a:rPr lang="en-US" sz="1400" kern="100">
                          <a:effectLst/>
                        </a:rPr>
                        <a:t>Mathematics Score</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Science Score</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Reading Score</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Mathematics Score</a:t>
                      </a:r>
                      <a:endParaRPr lang="ja-JP" sz="1400" kern="100">
                        <a:effectLst/>
                        <a:latin typeface="ＭＳ 明朝"/>
                        <a:cs typeface="Courier New"/>
                      </a:endParaRPr>
                    </a:p>
                  </a:txBody>
                  <a:tcPr marL="68580" marR="68580" marT="0" marB="0"/>
                </a:tc>
                <a:tc>
                  <a:txBody>
                    <a:bodyPr/>
                    <a:lstStyle/>
                    <a:p>
                      <a:pPr algn="ctr">
                        <a:spcAft>
                          <a:spcPts val="0"/>
                        </a:spcAft>
                      </a:pPr>
                      <a:r>
                        <a:rPr lang="en-US" sz="1400" kern="100">
                          <a:effectLst/>
                        </a:rPr>
                        <a:t>Science Score</a:t>
                      </a:r>
                      <a:endParaRPr lang="ja-JP" sz="1400" kern="100">
                        <a:effectLst/>
                        <a:latin typeface="ＭＳ 明朝"/>
                        <a:cs typeface="Courier New"/>
                      </a:endParaRPr>
                    </a:p>
                  </a:txBody>
                  <a:tcPr marL="68580" marR="68580" marT="0" marB="0"/>
                </a:tc>
              </a:tr>
              <a:tr h="237626">
                <a:tc>
                  <a:txBody>
                    <a:bodyPr/>
                    <a:lstStyle/>
                    <a:p>
                      <a:pPr algn="just">
                        <a:spcAft>
                          <a:spcPts val="0"/>
                        </a:spcAft>
                      </a:pPr>
                      <a:r>
                        <a:rPr lang="en-US" sz="1400" kern="100">
                          <a:effectLst/>
                        </a:rPr>
                        <a:t>Study Time</a:t>
                      </a:r>
                      <a:endParaRPr lang="ja-JP" sz="1400" kern="100">
                        <a:effectLst/>
                        <a:latin typeface="ＭＳ 明朝"/>
                        <a:cs typeface="Courier New"/>
                      </a:endParaRPr>
                    </a:p>
                  </a:txBody>
                  <a:tcPr marL="68580" marR="68580" marT="0" marB="0"/>
                </a:tc>
                <a:tc>
                  <a:txBody>
                    <a:bodyPr/>
                    <a:lstStyle/>
                    <a:p>
                      <a:pPr algn="r" latinLnBrk="1">
                        <a:spcAft>
                          <a:spcPts val="0"/>
                        </a:spcAft>
                      </a:pPr>
                      <a:r>
                        <a:rPr lang="en-US" sz="1400" kern="100">
                          <a:effectLst/>
                          <a:latin typeface="+mn-lt"/>
                          <a:ea typeface="ＭＳ 明朝"/>
                          <a:cs typeface="Courier New"/>
                        </a:rPr>
                        <a:t>-</a:t>
                      </a:r>
                      <a:endParaRPr lang="ja-JP" sz="1400" kern="100">
                        <a:effectLst/>
                        <a:latin typeface="+mn-lt"/>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0.16</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0.14</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0.04</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0.04</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0.03</a:t>
                      </a:r>
                      <a:endParaRPr lang="ja-JP" sz="1400" kern="100">
                        <a:effectLst/>
                        <a:latin typeface="+mn-lt"/>
                        <a:ea typeface="ＭＳ 明朝"/>
                        <a:cs typeface="Times New Roman"/>
                      </a:endParaRPr>
                    </a:p>
                  </a:txBody>
                  <a:tcPr marL="68580" marR="68580" marT="0" marB="0"/>
                </a:tc>
              </a:tr>
              <a:tr h="237626">
                <a:tc>
                  <a:txBody>
                    <a:bodyPr/>
                    <a:lstStyle/>
                    <a:p>
                      <a:pPr algn="just">
                        <a:spcAft>
                          <a:spcPts val="0"/>
                        </a:spcAft>
                      </a:pPr>
                      <a:r>
                        <a:rPr lang="en-US" sz="1400" kern="100">
                          <a:effectLst/>
                        </a:rPr>
                        <a:t>(in minutes per day)</a:t>
                      </a:r>
                      <a:endParaRPr lang="ja-JP" sz="1400" kern="100">
                        <a:effectLst/>
                        <a:latin typeface="ＭＳ 明朝"/>
                        <a:cs typeface="Courier New"/>
                      </a:endParaRPr>
                    </a:p>
                  </a:txBody>
                  <a:tcPr marL="68580" marR="68580" marT="0" marB="0"/>
                </a:tc>
                <a:tc>
                  <a:txBody>
                    <a:bodyPr/>
                    <a:lstStyle/>
                    <a:p>
                      <a:pPr algn="r" latinLnBrk="1">
                        <a:spcAft>
                          <a:spcPts val="0"/>
                        </a:spcAft>
                      </a:pPr>
                      <a:r>
                        <a:rPr lang="en-US" sz="1400" kern="100">
                          <a:effectLst/>
                          <a:latin typeface="+mn-lt"/>
                          <a:ea typeface="ＭＳ 明朝"/>
                          <a:cs typeface="Courier New"/>
                        </a:rPr>
                        <a:t> </a:t>
                      </a:r>
                      <a:endParaRPr lang="ja-JP" sz="1400" kern="100">
                        <a:effectLst/>
                        <a:latin typeface="+mn-lt"/>
                        <a:cs typeface="Courier New"/>
                      </a:endParaRPr>
                    </a:p>
                  </a:txBody>
                  <a:tcPr marL="68580" marR="68580" marT="0" marB="0"/>
                </a:tc>
                <a:tc>
                  <a:txBody>
                    <a:bodyPr/>
                    <a:lstStyle/>
                    <a:p>
                      <a:pPr algn="r">
                        <a:spcAft>
                          <a:spcPts val="0"/>
                        </a:spcAft>
                        <a:tabLst>
                          <a:tab pos="427990" algn="dec"/>
                        </a:tabLst>
                      </a:pPr>
                      <a:r>
                        <a:rPr lang="en-US" sz="1400" kern="0" dirty="0">
                          <a:effectLst/>
                          <a:latin typeface="+mn-lt"/>
                          <a:ea typeface="ＭＳ 明朝"/>
                          <a:cs typeface="Times New Roman"/>
                        </a:rPr>
                        <a:t>(</a:t>
                      </a:r>
                      <a:r>
                        <a:rPr lang="en-US" sz="1400" kern="0" dirty="0" smtClean="0">
                          <a:effectLst/>
                          <a:latin typeface="+mn-lt"/>
                          <a:ea typeface="ＭＳ 明朝"/>
                          <a:cs typeface="Times New Roman"/>
                        </a:rPr>
                        <a:t>0.04,0.70)</a:t>
                      </a:r>
                      <a:endParaRPr lang="ja-JP" sz="1400" kern="100" dirty="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(0.03,0.60)</a:t>
                      </a:r>
                      <a:endParaRPr lang="ja-JP" sz="1400" kern="100">
                        <a:effectLst/>
                        <a:latin typeface="+mn-lt"/>
                        <a:ea typeface="ＭＳ 明朝"/>
                        <a:cs typeface="Times New Roman"/>
                      </a:endParaRPr>
                    </a:p>
                  </a:txBody>
                  <a:tcPr marL="68580" marR="68580" marT="0" marB="0"/>
                </a:tc>
                <a:tc>
                  <a:txBody>
                    <a:bodyPr/>
                    <a:lstStyle/>
                    <a:p>
                      <a:pPr algn="r" latinLnBrk="1">
                        <a:spcAft>
                          <a:spcPts val="0"/>
                        </a:spcAft>
                        <a:tabLst>
                          <a:tab pos="427990" algn="dec"/>
                        </a:tabLst>
                      </a:pPr>
                      <a:r>
                        <a:rPr lang="en-US" sz="1400" kern="0">
                          <a:effectLst/>
                          <a:latin typeface="+mn-lt"/>
                          <a:ea typeface="ＭＳ 明朝"/>
                          <a:cs typeface="Times New Roman"/>
                        </a:rPr>
                        <a:t>(0.00,0.07)</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(-0.00,0.07)</a:t>
                      </a:r>
                      <a:endParaRPr lang="ja-JP" sz="1400" kern="100">
                        <a:effectLst/>
                        <a:latin typeface="+mn-lt"/>
                        <a:ea typeface="ＭＳ 明朝"/>
                        <a:cs typeface="Times New Roman"/>
                      </a:endParaRPr>
                    </a:p>
                  </a:txBody>
                  <a:tcPr marL="68580" marR="68580" marT="0" marB="0"/>
                </a:tc>
                <a:tc>
                  <a:txBody>
                    <a:bodyPr/>
                    <a:lstStyle/>
                    <a:p>
                      <a:pPr algn="r" latinLnBrk="1">
                        <a:spcAft>
                          <a:spcPts val="0"/>
                        </a:spcAft>
                        <a:tabLst>
                          <a:tab pos="384810" algn="dec"/>
                        </a:tabLst>
                      </a:pPr>
                      <a:r>
                        <a:rPr lang="en-US" sz="1400" kern="0">
                          <a:effectLst/>
                          <a:latin typeface="+mn-lt"/>
                          <a:ea typeface="ＭＳ 明朝"/>
                          <a:cs typeface="Times New Roman"/>
                        </a:rPr>
                        <a:t>(-0.00, 0.07)</a:t>
                      </a:r>
                      <a:endParaRPr lang="ja-JP" sz="1400" kern="100">
                        <a:effectLst/>
                        <a:latin typeface="+mn-lt"/>
                        <a:ea typeface="ＭＳ 明朝"/>
                        <a:cs typeface="Times New Roman"/>
                      </a:endParaRPr>
                    </a:p>
                  </a:txBody>
                  <a:tcPr marL="68580" marR="68580" marT="0" marB="0"/>
                </a:tc>
              </a:tr>
              <a:tr h="237626">
                <a:tc>
                  <a:txBody>
                    <a:bodyPr/>
                    <a:lstStyle/>
                    <a:p>
                      <a:pPr algn="just">
                        <a:spcAft>
                          <a:spcPts val="0"/>
                        </a:spcAft>
                      </a:pPr>
                      <a:r>
                        <a:rPr lang="en-US" sz="1400" kern="100">
                          <a:effectLst/>
                        </a:rPr>
                        <a:t>Parent Education</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7.38</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2.17</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2.21</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0.55</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0.56</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0.68</a:t>
                      </a:r>
                      <a:endParaRPr lang="ja-JP" sz="1400" kern="100">
                        <a:effectLst/>
                        <a:latin typeface="+mn-lt"/>
                        <a:ea typeface="ＭＳ 明朝"/>
                        <a:cs typeface="Times New Roman"/>
                      </a:endParaRPr>
                    </a:p>
                  </a:txBody>
                  <a:tcPr marL="68580" marR="68580" marT="0" marB="0"/>
                </a:tc>
              </a:tr>
              <a:tr h="237626">
                <a:tc>
                  <a:txBody>
                    <a:bodyPr/>
                    <a:lstStyle/>
                    <a:p>
                      <a:pPr algn="just">
                        <a:spcAft>
                          <a:spcPts val="0"/>
                        </a:spcAft>
                      </a:pPr>
                      <a:r>
                        <a:rPr lang="en-US" sz="1400" kern="100">
                          <a:effectLst/>
                        </a:rPr>
                        <a:t> </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(1.89)</a:t>
                      </a:r>
                      <a:endParaRPr lang="ja-JP" sz="1400" kern="100">
                        <a:effectLst/>
                        <a:latin typeface="+mn-lt"/>
                        <a:ea typeface="ＭＳ 明朝"/>
                        <a:cs typeface="Times New Roman"/>
                      </a:endParaRPr>
                    </a:p>
                  </a:txBody>
                  <a:tcPr marL="68580" marR="68580" marT="0" marB="0"/>
                </a:tc>
                <a:tc>
                  <a:txBody>
                    <a:bodyPr/>
                    <a:lstStyle/>
                    <a:p>
                      <a:pPr algn="r" latinLnBrk="1">
                        <a:spcAft>
                          <a:spcPts val="0"/>
                        </a:spcAft>
                        <a:tabLst>
                          <a:tab pos="427990" algn="dec"/>
                        </a:tabLst>
                      </a:pPr>
                      <a:r>
                        <a:rPr lang="en-US" sz="1400" kern="0">
                          <a:effectLst/>
                          <a:latin typeface="+mn-lt"/>
                          <a:ea typeface="ＭＳ 明朝"/>
                          <a:cs typeface="Times New Roman"/>
                        </a:rPr>
                        <a:t>(-2.38,3.81)</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(-2.23,3.68)</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(0.13,1.01)</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(0.07,1.10)</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(0.12,1.11)</a:t>
                      </a:r>
                      <a:endParaRPr lang="ja-JP" sz="1400" kern="100">
                        <a:effectLst/>
                        <a:latin typeface="+mn-lt"/>
                        <a:ea typeface="ＭＳ 明朝"/>
                        <a:cs typeface="Times New Roman"/>
                      </a:endParaRPr>
                    </a:p>
                  </a:txBody>
                  <a:tcPr marL="68580" marR="68580" marT="0" marB="0"/>
                </a:tc>
              </a:tr>
              <a:tr h="237626">
                <a:tc>
                  <a:txBody>
                    <a:bodyPr/>
                    <a:lstStyle/>
                    <a:p>
                      <a:pPr algn="just">
                        <a:spcAft>
                          <a:spcPts val="0"/>
                        </a:spcAft>
                      </a:pPr>
                      <a:r>
                        <a:rPr lang="en-US" sz="1400" kern="100">
                          <a:effectLst/>
                        </a:rPr>
                        <a:t>Year 2001</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22.65</a:t>
                      </a:r>
                      <a:endParaRPr lang="ja-JP" sz="1400" kern="100">
                        <a:effectLst/>
                        <a:latin typeface="+mn-lt"/>
                        <a:ea typeface="ＭＳ 明朝"/>
                        <a:cs typeface="Times New Roman"/>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r>
              <a:tr h="237626">
                <a:tc>
                  <a:txBody>
                    <a:bodyPr/>
                    <a:lstStyle/>
                    <a:p>
                      <a:pPr algn="just">
                        <a:spcAft>
                          <a:spcPts val="0"/>
                        </a:spcAft>
                      </a:pPr>
                      <a:r>
                        <a:rPr lang="en-US" sz="1400" kern="100">
                          <a:effectLst/>
                        </a:rPr>
                        <a:t> </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(7.33)</a:t>
                      </a:r>
                      <a:endParaRPr lang="ja-JP" sz="1400" kern="100">
                        <a:effectLst/>
                        <a:latin typeface="+mn-lt"/>
                        <a:ea typeface="ＭＳ 明朝"/>
                        <a:cs typeface="Times New Roman"/>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r>
              <a:tr h="237626">
                <a:tc>
                  <a:txBody>
                    <a:bodyPr/>
                    <a:lstStyle/>
                    <a:p>
                      <a:pPr algn="just">
                        <a:spcAft>
                          <a:spcPts val="0"/>
                        </a:spcAft>
                      </a:pPr>
                      <a:r>
                        <a:rPr lang="en-US" sz="1400" kern="100">
                          <a:effectLst/>
                        </a:rPr>
                        <a:t>After 2002</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12.55</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-4.98</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-4.62</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-0.87</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-0.80</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-0.69</a:t>
                      </a:r>
                      <a:endParaRPr lang="ja-JP" sz="1400" kern="100">
                        <a:effectLst/>
                        <a:latin typeface="+mn-lt"/>
                        <a:ea typeface="ＭＳ 明朝"/>
                        <a:cs typeface="Times New Roman"/>
                      </a:endParaRPr>
                    </a:p>
                  </a:txBody>
                  <a:tcPr marL="68580" marR="68580" marT="0" marB="0"/>
                </a:tc>
              </a:tr>
              <a:tr h="237626">
                <a:tc>
                  <a:txBody>
                    <a:bodyPr/>
                    <a:lstStyle/>
                    <a:p>
                      <a:pPr algn="just">
                        <a:spcAft>
                          <a:spcPts val="0"/>
                        </a:spcAft>
                      </a:pPr>
                      <a:r>
                        <a:rPr lang="en-US" sz="1400" kern="100">
                          <a:effectLst/>
                        </a:rPr>
                        <a:t> </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(8.34)</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(-13.64,-1.78)</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(-12.56,-1.59)</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(-1.36,-0.04)</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(-1.37,0.16)</a:t>
                      </a:r>
                      <a:endParaRPr lang="ja-JP" sz="1400" kern="100">
                        <a:effectLst/>
                        <a:latin typeface="+mn-lt"/>
                        <a:ea typeface="ＭＳ 明朝"/>
                        <a:cs typeface="Times New Roman"/>
                      </a:endParaRPr>
                    </a:p>
                  </a:txBody>
                  <a:tcPr marL="68580" marR="68580" marT="0" marB="0"/>
                </a:tc>
                <a:tc>
                  <a:txBody>
                    <a:bodyPr/>
                    <a:lstStyle/>
                    <a:p>
                      <a:pPr algn="r" latinLnBrk="1">
                        <a:spcAft>
                          <a:spcPts val="0"/>
                        </a:spcAft>
                        <a:tabLst>
                          <a:tab pos="384810" algn="dec"/>
                        </a:tabLst>
                      </a:pPr>
                      <a:r>
                        <a:rPr lang="en-US" sz="1400" kern="0">
                          <a:effectLst/>
                          <a:latin typeface="+mn-lt"/>
                          <a:ea typeface="ＭＳ 明朝"/>
                          <a:cs typeface="Times New Roman"/>
                        </a:rPr>
                        <a:t>(-1.30,0.18)</a:t>
                      </a:r>
                      <a:endParaRPr lang="ja-JP" sz="1400" kern="100">
                        <a:effectLst/>
                        <a:latin typeface="+mn-lt"/>
                        <a:ea typeface="ＭＳ 明朝"/>
                        <a:cs typeface="Times New Roman"/>
                      </a:endParaRPr>
                    </a:p>
                  </a:txBody>
                  <a:tcPr marL="68580" marR="68580" marT="0" marB="0"/>
                </a:tc>
              </a:tr>
              <a:tr h="237626">
                <a:tc>
                  <a:txBody>
                    <a:bodyPr/>
                    <a:lstStyle/>
                    <a:p>
                      <a:pPr algn="just">
                        <a:spcAft>
                          <a:spcPts val="0"/>
                        </a:spcAft>
                      </a:pPr>
                      <a:r>
                        <a:rPr lang="en-US" sz="1400" kern="100">
                          <a:effectLst/>
                        </a:rPr>
                        <a:t>(Parent Education - 12)</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1.61</a:t>
                      </a:r>
                      <a:endParaRPr lang="ja-JP" sz="1400" kern="100">
                        <a:effectLst/>
                        <a:latin typeface="+mn-lt"/>
                        <a:ea typeface="ＭＳ 明朝"/>
                        <a:cs typeface="Times New Roman"/>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r>
              <a:tr h="237626">
                <a:tc>
                  <a:txBody>
                    <a:bodyPr/>
                    <a:lstStyle/>
                    <a:p>
                      <a:pPr algn="just">
                        <a:spcAft>
                          <a:spcPts val="0"/>
                        </a:spcAft>
                      </a:pPr>
                      <a:r>
                        <a:rPr lang="en-US" sz="1400" kern="100">
                          <a:effectLst/>
                        </a:rPr>
                        <a:t>× 2001</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(3.07)</a:t>
                      </a:r>
                      <a:endParaRPr lang="ja-JP" sz="1400" kern="100">
                        <a:effectLst/>
                        <a:latin typeface="+mn-lt"/>
                        <a:ea typeface="ＭＳ 明朝"/>
                        <a:cs typeface="Times New Roman"/>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r>
              <a:tr h="237626">
                <a:tc>
                  <a:txBody>
                    <a:bodyPr/>
                    <a:lstStyle/>
                    <a:p>
                      <a:pPr algn="just">
                        <a:spcAft>
                          <a:spcPts val="0"/>
                        </a:spcAft>
                      </a:pPr>
                      <a:r>
                        <a:rPr lang="en-US" sz="1400" kern="100">
                          <a:effectLst/>
                        </a:rPr>
                        <a:t>(Parent Education - 12)</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6.76</a:t>
                      </a:r>
                      <a:endParaRPr lang="ja-JP" sz="1400" kern="100">
                        <a:effectLst/>
                        <a:latin typeface="+mn-lt"/>
                        <a:ea typeface="ＭＳ 明朝"/>
                        <a:cs typeface="Times New Roman"/>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a:t>
                      </a:r>
                      <a:endParaRPr lang="ja-JP" sz="1400" kern="100">
                        <a:effectLst/>
                        <a:latin typeface="+mn-lt"/>
                        <a:cs typeface="Courier New"/>
                      </a:endParaRPr>
                    </a:p>
                  </a:txBody>
                  <a:tcPr marL="68580" marR="68580" marT="0" marB="0"/>
                </a:tc>
              </a:tr>
              <a:tr h="237626">
                <a:tc>
                  <a:txBody>
                    <a:bodyPr/>
                    <a:lstStyle/>
                    <a:p>
                      <a:pPr algn="just">
                        <a:spcAft>
                          <a:spcPts val="0"/>
                        </a:spcAft>
                      </a:pPr>
                      <a:r>
                        <a:rPr lang="en-US" sz="1400" kern="100">
                          <a:effectLst/>
                        </a:rPr>
                        <a:t> × 2006</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(3.56)</a:t>
                      </a:r>
                      <a:endParaRPr lang="ja-JP" sz="1400" kern="100">
                        <a:effectLst/>
                        <a:latin typeface="+mn-lt"/>
                        <a:ea typeface="ＭＳ 明朝"/>
                        <a:cs typeface="Times New Roman"/>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 </a:t>
                      </a:r>
                      <a:endParaRPr lang="ja-JP" sz="1400" kern="100">
                        <a:effectLst/>
                        <a:latin typeface="+mn-lt"/>
                        <a:cs typeface="Courier New"/>
                      </a:endParaRPr>
                    </a:p>
                  </a:txBody>
                  <a:tcPr marL="68580" marR="68580" marT="0" marB="0"/>
                </a:tc>
                <a:tc>
                  <a:txBody>
                    <a:bodyPr/>
                    <a:lstStyle/>
                    <a:p>
                      <a:pPr algn="r" latinLnBrk="1">
                        <a:spcAft>
                          <a:spcPts val="0"/>
                        </a:spcAft>
                      </a:pPr>
                      <a:r>
                        <a:rPr lang="en-US" sz="1400" kern="100">
                          <a:effectLst/>
                          <a:latin typeface="+mn-lt"/>
                          <a:ea typeface="ＭＳ 明朝"/>
                          <a:cs typeface="Courier New"/>
                        </a:rPr>
                        <a:t> </a:t>
                      </a:r>
                      <a:endParaRPr lang="ja-JP" sz="1400" kern="100">
                        <a:effectLst/>
                        <a:latin typeface="+mn-lt"/>
                        <a:cs typeface="Courier New"/>
                      </a:endParaRPr>
                    </a:p>
                  </a:txBody>
                  <a:tcPr marL="68580" marR="68580" marT="0" marB="0"/>
                </a:tc>
                <a:tc>
                  <a:txBody>
                    <a:bodyPr/>
                    <a:lstStyle/>
                    <a:p>
                      <a:pPr algn="r" latinLnBrk="1">
                        <a:spcAft>
                          <a:spcPts val="0"/>
                        </a:spcAft>
                      </a:pPr>
                      <a:r>
                        <a:rPr lang="en-US" sz="1400" kern="100">
                          <a:effectLst/>
                          <a:latin typeface="+mn-lt"/>
                          <a:ea typeface="ＭＳ 明朝"/>
                          <a:cs typeface="Courier New"/>
                        </a:rPr>
                        <a:t> </a:t>
                      </a:r>
                      <a:endParaRPr lang="ja-JP" sz="1400" kern="100">
                        <a:effectLst/>
                        <a:latin typeface="+mn-lt"/>
                        <a:cs typeface="Courier New"/>
                      </a:endParaRPr>
                    </a:p>
                  </a:txBody>
                  <a:tcPr marL="68580" marR="68580" marT="0" marB="0"/>
                </a:tc>
                <a:tc>
                  <a:txBody>
                    <a:bodyPr/>
                    <a:lstStyle/>
                    <a:p>
                      <a:pPr algn="r" latinLnBrk="1">
                        <a:spcAft>
                          <a:spcPts val="0"/>
                        </a:spcAft>
                      </a:pPr>
                      <a:r>
                        <a:rPr lang="en-US" sz="1400" kern="100">
                          <a:effectLst/>
                          <a:latin typeface="+mn-lt"/>
                          <a:ea typeface="ＭＳ 明朝"/>
                          <a:cs typeface="Courier New"/>
                        </a:rPr>
                        <a:t> </a:t>
                      </a:r>
                      <a:endParaRPr lang="ja-JP" sz="1400" kern="100">
                        <a:effectLst/>
                        <a:latin typeface="+mn-lt"/>
                        <a:cs typeface="Courier New"/>
                      </a:endParaRPr>
                    </a:p>
                  </a:txBody>
                  <a:tcPr marL="68580" marR="68580" marT="0" marB="0"/>
                </a:tc>
              </a:tr>
              <a:tr h="237626">
                <a:tc>
                  <a:txBody>
                    <a:bodyPr/>
                    <a:lstStyle/>
                    <a:p>
                      <a:pPr algn="just">
                        <a:spcAft>
                          <a:spcPts val="0"/>
                        </a:spcAft>
                      </a:pPr>
                      <a:r>
                        <a:rPr lang="en-US" sz="1400" kern="100">
                          <a:effectLst/>
                        </a:rPr>
                        <a:t>Girl</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26.63</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-4.54</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-4.83</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2.18</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-1.47</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-0.41</a:t>
                      </a:r>
                      <a:endParaRPr lang="ja-JP" sz="1400" kern="100">
                        <a:effectLst/>
                        <a:latin typeface="+mn-lt"/>
                        <a:ea typeface="ＭＳ 明朝"/>
                        <a:cs typeface="Times New Roman"/>
                      </a:endParaRPr>
                    </a:p>
                  </a:txBody>
                  <a:tcPr marL="68580" marR="68580" marT="0" marB="0"/>
                </a:tc>
              </a:tr>
              <a:tr h="237626">
                <a:tc>
                  <a:txBody>
                    <a:bodyPr/>
                    <a:lstStyle/>
                    <a:p>
                      <a:pPr algn="just">
                        <a:spcAft>
                          <a:spcPts val="0"/>
                        </a:spcAft>
                      </a:pPr>
                      <a:r>
                        <a:rPr lang="en-US" sz="1400" kern="100">
                          <a:effectLst/>
                        </a:rPr>
                        <a:t> </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(6.27)</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(-18.45,-1.13)</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(-12.56,-1.59)</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(1.26,3.12)</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(-2.63,-0.36)</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(-1.62,0.60)</a:t>
                      </a:r>
                      <a:endParaRPr lang="ja-JP" sz="1400" kern="100">
                        <a:effectLst/>
                        <a:latin typeface="+mn-lt"/>
                        <a:ea typeface="ＭＳ 明朝"/>
                        <a:cs typeface="Times New Roman"/>
                      </a:endParaRPr>
                    </a:p>
                  </a:txBody>
                  <a:tcPr marL="68580" marR="68580" marT="0" marB="0"/>
                </a:tc>
              </a:tr>
              <a:tr h="237626">
                <a:tc>
                  <a:txBody>
                    <a:bodyPr/>
                    <a:lstStyle/>
                    <a:p>
                      <a:pPr algn="just">
                        <a:spcAft>
                          <a:spcPts val="0"/>
                        </a:spcAft>
                      </a:pPr>
                      <a:r>
                        <a:rPr lang="en-US" sz="1400" kern="100">
                          <a:effectLst/>
                        </a:rPr>
                        <a:t>Observations</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0.02</a:t>
                      </a:r>
                      <a:endParaRPr lang="ja-JP" sz="1400" kern="100">
                        <a:effectLst/>
                        <a:latin typeface="+mn-lt"/>
                        <a:ea typeface="ＭＳ 明朝"/>
                        <a:cs typeface="Times New Roman"/>
                      </a:endParaRPr>
                    </a:p>
                  </a:txBody>
                  <a:tcPr marL="68580" marR="68580" marT="0" marB="0"/>
                </a:tc>
                <a:tc>
                  <a:txBody>
                    <a:bodyPr/>
                    <a:lstStyle/>
                    <a:p>
                      <a:pPr algn="r">
                        <a:spcAft>
                          <a:spcPts val="0"/>
                        </a:spcAft>
                      </a:pPr>
                      <a:r>
                        <a:rPr lang="en-US" sz="1400" kern="100">
                          <a:effectLst/>
                          <a:latin typeface="+mn-lt"/>
                          <a:ea typeface="ＭＳ ゴシック"/>
                          <a:cs typeface="Courier New"/>
                        </a:rPr>
                        <a:t>0.06</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0.06</a:t>
                      </a:r>
                      <a:endParaRPr lang="ja-JP" sz="1400" kern="100">
                        <a:effectLst/>
                        <a:latin typeface="+mn-lt"/>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0.09</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0.07</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a:effectLst/>
                          <a:latin typeface="+mn-lt"/>
                          <a:ea typeface="ＭＳ 明朝"/>
                          <a:cs typeface="Times New Roman"/>
                        </a:rPr>
                        <a:t>0.07</a:t>
                      </a:r>
                      <a:endParaRPr lang="ja-JP" sz="1400" kern="100">
                        <a:effectLst/>
                        <a:latin typeface="+mn-lt"/>
                        <a:ea typeface="ＭＳ 明朝"/>
                        <a:cs typeface="Times New Roman"/>
                      </a:endParaRPr>
                    </a:p>
                  </a:txBody>
                  <a:tcPr marL="68580" marR="68580" marT="0" marB="0"/>
                </a:tc>
              </a:tr>
              <a:tr h="237626">
                <a:tc>
                  <a:txBody>
                    <a:bodyPr/>
                    <a:lstStyle/>
                    <a:p>
                      <a:pPr algn="just">
                        <a:spcAft>
                          <a:spcPts val="0"/>
                        </a:spcAft>
                      </a:pPr>
                      <a:r>
                        <a:rPr lang="en-US" sz="1400" kern="100">
                          <a:effectLst/>
                        </a:rPr>
                        <a:t>R-squared</a:t>
                      </a:r>
                      <a:endParaRPr lang="ja-JP" sz="1400" kern="100">
                        <a:effectLst/>
                        <a:latin typeface="ＭＳ 明朝"/>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16,637</a:t>
                      </a:r>
                      <a:endParaRPr lang="ja-JP" sz="1400" kern="100">
                        <a:effectLst/>
                        <a:latin typeface="+mn-lt"/>
                        <a:ea typeface="ＭＳ 明朝"/>
                        <a:cs typeface="Times New Roman"/>
                      </a:endParaRPr>
                    </a:p>
                  </a:txBody>
                  <a:tcPr marL="68580" marR="68580" marT="0" marB="0"/>
                </a:tc>
                <a:tc>
                  <a:txBody>
                    <a:bodyPr/>
                    <a:lstStyle/>
                    <a:p>
                      <a:pPr algn="r">
                        <a:spcAft>
                          <a:spcPts val="0"/>
                        </a:spcAft>
                      </a:pPr>
                      <a:r>
                        <a:rPr lang="en-US" sz="1400" kern="100">
                          <a:effectLst/>
                          <a:latin typeface="+mn-lt"/>
                          <a:ea typeface="ＭＳ ゴシック"/>
                          <a:cs typeface="Courier New"/>
                        </a:rPr>
                        <a:t>9,182</a:t>
                      </a:r>
                      <a:endParaRPr lang="ja-JP" sz="1400" kern="100">
                        <a:effectLst/>
                        <a:latin typeface="+mn-lt"/>
                        <a:cs typeface="Courier New"/>
                      </a:endParaRPr>
                    </a:p>
                  </a:txBody>
                  <a:tcPr marL="68580" marR="68580" marT="0" marB="0"/>
                </a:tc>
                <a:tc>
                  <a:txBody>
                    <a:bodyPr/>
                    <a:lstStyle/>
                    <a:p>
                      <a:pPr algn="r">
                        <a:spcAft>
                          <a:spcPts val="0"/>
                        </a:spcAft>
                      </a:pPr>
                      <a:r>
                        <a:rPr lang="en-US" sz="1400" kern="100">
                          <a:effectLst/>
                          <a:latin typeface="+mn-lt"/>
                          <a:ea typeface="ＭＳ ゴシック"/>
                          <a:cs typeface="Courier New"/>
                        </a:rPr>
                        <a:t>9,182</a:t>
                      </a:r>
                      <a:endParaRPr lang="ja-JP" sz="1400" kern="100">
                        <a:effectLst/>
                        <a:latin typeface="+mn-lt"/>
                        <a:cs typeface="Courier New"/>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9,372</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427990" algn="dec"/>
                        </a:tabLst>
                      </a:pPr>
                      <a:r>
                        <a:rPr lang="en-US" sz="1400" kern="0">
                          <a:effectLst/>
                          <a:latin typeface="+mn-lt"/>
                          <a:ea typeface="ＭＳ 明朝"/>
                          <a:cs typeface="Times New Roman"/>
                        </a:rPr>
                        <a:t>7,621</a:t>
                      </a:r>
                      <a:endParaRPr lang="ja-JP" sz="1400" kern="100">
                        <a:effectLst/>
                        <a:latin typeface="+mn-lt"/>
                        <a:ea typeface="ＭＳ 明朝"/>
                        <a:cs typeface="Times New Roman"/>
                      </a:endParaRPr>
                    </a:p>
                  </a:txBody>
                  <a:tcPr marL="68580" marR="68580" marT="0" marB="0"/>
                </a:tc>
                <a:tc>
                  <a:txBody>
                    <a:bodyPr/>
                    <a:lstStyle/>
                    <a:p>
                      <a:pPr algn="r">
                        <a:spcAft>
                          <a:spcPts val="0"/>
                        </a:spcAft>
                        <a:tabLst>
                          <a:tab pos="384810" algn="dec"/>
                        </a:tabLst>
                      </a:pPr>
                      <a:r>
                        <a:rPr lang="en-US" sz="1400" kern="0" dirty="0">
                          <a:effectLst/>
                          <a:latin typeface="+mn-lt"/>
                          <a:ea typeface="ＭＳ 明朝"/>
                          <a:cs typeface="Times New Roman"/>
                        </a:rPr>
                        <a:t>7,611</a:t>
                      </a:r>
                      <a:endParaRPr lang="ja-JP" sz="1400" kern="100" dirty="0">
                        <a:effectLst/>
                        <a:latin typeface="+mn-lt"/>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4051010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kumimoji="1" lang="en-US" altLang="ja-JP" dirty="0" smtClean="0"/>
              <a:t>Making Saturdays as school holidays reduced study time and increased leisure time of children with less educated parents.</a:t>
            </a:r>
          </a:p>
          <a:p>
            <a:r>
              <a:rPr lang="en-US" altLang="ja-JP" dirty="0" smtClean="0"/>
              <a:t>Children with better educated parents did not change study time in total.</a:t>
            </a:r>
            <a:endParaRPr kumimoji="1" lang="en-US" altLang="ja-JP" dirty="0" smtClean="0"/>
          </a:p>
          <a:p>
            <a:r>
              <a:rPr lang="en-US" altLang="ja-JP" dirty="0" smtClean="0"/>
              <a:t>Decreasing the intensity of compulsory education increases the socioeconomic gradient of study time and test scores.</a:t>
            </a:r>
          </a:p>
          <a:p>
            <a:r>
              <a:rPr lang="en-US" altLang="ja-JP" dirty="0" smtClean="0"/>
              <a:t>Study time is a valuable input for test scores among disadvantaged students.</a:t>
            </a:r>
          </a:p>
          <a:p>
            <a:r>
              <a:rPr kumimoji="1" lang="en-US" altLang="ja-JP" dirty="0" smtClean="0"/>
              <a:t>Compulsory education homogenizes socioeconomic outcomes by equating human capital investment across social classes. </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600" dirty="0" smtClean="0"/>
              <a:t>Compulsory Education as Leveling Institution</a:t>
            </a:r>
            <a:endParaRPr kumimoji="1" lang="ja-JP" altLang="en-US" sz="3600" dirty="0"/>
          </a:p>
        </p:txBody>
      </p:sp>
      <p:sp>
        <p:nvSpPr>
          <p:cNvPr id="3" name="コンテンツ プレースホルダ 2"/>
          <p:cNvSpPr>
            <a:spLocks noGrp="1"/>
          </p:cNvSpPr>
          <p:nvPr>
            <p:ph idx="1"/>
          </p:nvPr>
        </p:nvSpPr>
        <p:spPr/>
        <p:txBody>
          <a:bodyPr>
            <a:normAutofit fontScale="92500" lnSpcReduction="20000"/>
          </a:bodyPr>
          <a:lstStyle/>
          <a:p>
            <a:r>
              <a:rPr lang="en-US" altLang="ja-JP" sz="2800" dirty="0"/>
              <a:t>Compulsory education </a:t>
            </a:r>
            <a:r>
              <a:rPr lang="en-US" altLang="ja-JP" sz="2800" dirty="0" smtClean="0"/>
              <a:t>aims at assuring equal educational opportunities for every children.</a:t>
            </a:r>
          </a:p>
          <a:p>
            <a:r>
              <a:rPr lang="en-US" altLang="ja-JP" sz="2800" dirty="0" smtClean="0"/>
              <a:t>Extended compulsory </a:t>
            </a:r>
            <a:r>
              <a:rPr kumimoji="1" lang="en-US" altLang="ja-JP" sz="2800" dirty="0" smtClean="0"/>
              <a:t>education reduces intergenerational dependence of educational attainment - </a:t>
            </a:r>
            <a:r>
              <a:rPr kumimoji="1" lang="en-US" altLang="ja-JP" sz="2800" dirty="0" err="1" smtClean="0"/>
              <a:t>Meghir</a:t>
            </a:r>
            <a:r>
              <a:rPr kumimoji="1" lang="en-US" altLang="ja-JP" sz="2800" dirty="0" smtClean="0"/>
              <a:t> and Palme (2005), </a:t>
            </a:r>
            <a:r>
              <a:rPr kumimoji="1" lang="en-US" altLang="ja-JP" sz="2800" dirty="0" err="1" smtClean="0"/>
              <a:t>Aakvik</a:t>
            </a:r>
            <a:r>
              <a:rPr kumimoji="1" lang="en-US" altLang="ja-JP" sz="2800" dirty="0" smtClean="0"/>
              <a:t>, </a:t>
            </a:r>
            <a:r>
              <a:rPr kumimoji="1" lang="en-US" altLang="ja-JP" sz="2800" dirty="0" err="1" smtClean="0"/>
              <a:t>Salvanes</a:t>
            </a:r>
            <a:r>
              <a:rPr kumimoji="1" lang="en-US" altLang="ja-JP" sz="2800" dirty="0" smtClean="0"/>
              <a:t>, and </a:t>
            </a:r>
            <a:r>
              <a:rPr kumimoji="1" lang="en-US" altLang="ja-JP" sz="2800" dirty="0" err="1" smtClean="0"/>
              <a:t>Vaage</a:t>
            </a:r>
            <a:r>
              <a:rPr kumimoji="1" lang="en-US" altLang="ja-JP" sz="2800" dirty="0" smtClean="0"/>
              <a:t> (2010), </a:t>
            </a:r>
            <a:r>
              <a:rPr kumimoji="1" lang="en-US" altLang="ja-JP" sz="2800" dirty="0" err="1" smtClean="0"/>
              <a:t>Brunello</a:t>
            </a:r>
            <a:r>
              <a:rPr kumimoji="1" lang="en-US" altLang="ja-JP" sz="2800" dirty="0" smtClean="0"/>
              <a:t> et.al. (2012) </a:t>
            </a:r>
          </a:p>
          <a:p>
            <a:r>
              <a:rPr lang="en-US" altLang="ja-JP" sz="2800" dirty="0" smtClean="0"/>
              <a:t>Test score gap by socioeconomic status tends to increase after summer breaks -Downey, von </a:t>
            </a:r>
            <a:r>
              <a:rPr lang="en-US" altLang="ja-JP" sz="2800" dirty="0" err="1" smtClean="0"/>
              <a:t>Hippel</a:t>
            </a:r>
            <a:r>
              <a:rPr lang="en-US" altLang="ja-JP" sz="2800" dirty="0" smtClean="0"/>
              <a:t> and </a:t>
            </a:r>
            <a:r>
              <a:rPr lang="en-US" altLang="ja-JP" sz="2800" dirty="0" err="1" smtClean="0"/>
              <a:t>Broh</a:t>
            </a:r>
            <a:r>
              <a:rPr lang="en-US" altLang="ja-JP" sz="2800" dirty="0" smtClean="0"/>
              <a:t> (2004) and Alexander, </a:t>
            </a:r>
            <a:r>
              <a:rPr lang="en-US" altLang="ja-JP" sz="2800" dirty="0" err="1" smtClean="0"/>
              <a:t>Entwisle</a:t>
            </a:r>
            <a:r>
              <a:rPr lang="en-US" altLang="ja-JP" sz="2800" dirty="0" smtClean="0"/>
              <a:t> and Olson (2007).</a:t>
            </a:r>
          </a:p>
          <a:p>
            <a:r>
              <a:rPr lang="en-US" altLang="ja-JP" sz="2800" dirty="0" smtClean="0"/>
              <a:t>`</a:t>
            </a:r>
            <a:r>
              <a:rPr lang="en-US" altLang="ja-JP" sz="2800" dirty="0"/>
              <a:t>Incarceration effect’ of school education – Less crime (Jacob and </a:t>
            </a:r>
            <a:r>
              <a:rPr lang="en-US" altLang="ja-JP" sz="2800" dirty="0" err="1"/>
              <a:t>Lefgren</a:t>
            </a:r>
            <a:r>
              <a:rPr lang="en-US" altLang="ja-JP" sz="2800" dirty="0"/>
              <a:t> (2003)) and less teen age pregnancy (Black et al. (2008)).</a:t>
            </a:r>
          </a:p>
          <a:p>
            <a:endParaRPr kumimoji="1" lang="en-US" altLang="ja-JP"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a:t>School-day reduction in Japan</a:t>
            </a:r>
            <a:endParaRPr kumimoji="1" lang="ja-JP" altLang="en-US" sz="3600" dirty="0"/>
          </a:p>
        </p:txBody>
      </p:sp>
      <p:sp>
        <p:nvSpPr>
          <p:cNvPr id="3" name="コンテンツ プレースホルダ 2"/>
          <p:cNvSpPr>
            <a:spLocks noGrp="1"/>
          </p:cNvSpPr>
          <p:nvPr>
            <p:ph idx="1"/>
          </p:nvPr>
        </p:nvSpPr>
        <p:spPr>
          <a:xfrm>
            <a:off x="457200" y="1196752"/>
            <a:ext cx="8229600" cy="4929411"/>
          </a:xfrm>
        </p:spPr>
        <p:txBody>
          <a:bodyPr>
            <a:noAutofit/>
          </a:bodyPr>
          <a:lstStyle/>
          <a:p>
            <a:r>
              <a:rPr lang="en-US" altLang="ja-JP" sz="2400" dirty="0" smtClean="0"/>
              <a:t>Primary school (1</a:t>
            </a:r>
            <a:r>
              <a:rPr lang="en-US" altLang="ja-JP" sz="2400" baseline="30000" dirty="0" smtClean="0"/>
              <a:t>st</a:t>
            </a:r>
            <a:r>
              <a:rPr lang="en-US" altLang="ja-JP" sz="2400" dirty="0" smtClean="0"/>
              <a:t> – 6</a:t>
            </a:r>
            <a:r>
              <a:rPr lang="en-US" altLang="ja-JP" sz="2400" baseline="30000" dirty="0" smtClean="0"/>
              <a:t>th</a:t>
            </a:r>
            <a:r>
              <a:rPr lang="en-US" altLang="ja-JP" sz="2400" dirty="0" smtClean="0"/>
              <a:t> grade) and junior high school (7</a:t>
            </a:r>
            <a:r>
              <a:rPr lang="en-US" altLang="ja-JP" sz="2400" baseline="30000" dirty="0" smtClean="0"/>
              <a:t>th</a:t>
            </a:r>
            <a:r>
              <a:rPr lang="en-US" altLang="ja-JP" sz="2400" dirty="0" smtClean="0"/>
              <a:t> - 9</a:t>
            </a:r>
            <a:r>
              <a:rPr lang="en-US" altLang="ja-JP" sz="2400" baseline="30000" dirty="0" smtClean="0"/>
              <a:t>th</a:t>
            </a:r>
            <a:r>
              <a:rPr lang="en-US" altLang="ja-JP" sz="2400" dirty="0" smtClean="0"/>
              <a:t> grade) are compulsory education.</a:t>
            </a:r>
          </a:p>
          <a:p>
            <a:r>
              <a:rPr lang="en-US" altLang="ja-JP" sz="2400" dirty="0" smtClean="0"/>
              <a:t>Historically, schools gave a half day classes on every Saturday. </a:t>
            </a:r>
          </a:p>
          <a:p>
            <a:r>
              <a:rPr lang="en-US" altLang="ja-JP" sz="2400" dirty="0"/>
              <a:t>The revision of labor standard act </a:t>
            </a:r>
            <a:r>
              <a:rPr lang="en-US" altLang="ja-JP" sz="2400" dirty="0" smtClean="0"/>
              <a:t>in 1988 reduced </a:t>
            </a:r>
            <a:r>
              <a:rPr lang="en-US" altLang="ja-JP" sz="2400" dirty="0"/>
              <a:t>hours worked per week. Saturdays and Sundays became holidays in most work places until </a:t>
            </a:r>
            <a:r>
              <a:rPr lang="en-US" altLang="ja-JP" sz="2400" dirty="0" smtClean="0"/>
              <a:t>1994.</a:t>
            </a:r>
            <a:endParaRPr lang="en-US" altLang="ja-JP" sz="2400" dirty="0"/>
          </a:p>
          <a:p>
            <a:r>
              <a:rPr lang="en-US" altLang="ja-JP" sz="2400" dirty="0" smtClean="0"/>
              <a:t>Second Saturday off from September 1992</a:t>
            </a:r>
          </a:p>
          <a:p>
            <a:r>
              <a:rPr lang="en-US" altLang="ja-JP" sz="2400" dirty="0" smtClean="0"/>
              <a:t>Second + fourth Saturday off from April 1995</a:t>
            </a:r>
            <a:br>
              <a:rPr lang="en-US" altLang="ja-JP" sz="2400" dirty="0" smtClean="0"/>
            </a:br>
            <a:r>
              <a:rPr lang="en-US" altLang="ja-JP" sz="2400" dirty="0" smtClean="0"/>
              <a:t>(5,785 class units for primary school, 3,150 class units for junior high school.)</a:t>
            </a:r>
          </a:p>
          <a:p>
            <a:r>
              <a:rPr lang="en-US" altLang="ja-JP" sz="2400" dirty="0" smtClean="0"/>
              <a:t>All Saturdays off from April 2002 </a:t>
            </a:r>
            <a:br>
              <a:rPr lang="en-US" altLang="ja-JP" sz="2400" dirty="0" smtClean="0"/>
            </a:br>
            <a:r>
              <a:rPr lang="en-US" altLang="ja-JP" sz="2400" dirty="0" smtClean="0"/>
              <a:t>(5,367 class units for primary school, 2,940 class units for junior high school.)</a:t>
            </a:r>
            <a:endParaRPr lang="ja-JP" altLang="en-US"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Hypothesis and Results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a:bodyPr>
              <a:lstStyle/>
              <a:p>
                <a14:m>
                  <m:oMath xmlns:m="http://schemas.openxmlformats.org/officeDocument/2006/math">
                    <m:r>
                      <a:rPr lang="en-US" altLang="ja-JP" b="0" i="1" smtClean="0">
                        <a:latin typeface="Cambria Math"/>
                      </a:rPr>
                      <m:t>𝑂𝑢𝑡𝑐𝑜𝑚𝑒</m:t>
                    </m:r>
                    <m:r>
                      <a:rPr lang="en-US" altLang="ja-JP" b="0" i="1" smtClean="0">
                        <a:latin typeface="Cambria Math"/>
                      </a:rPr>
                      <m:t>=</m:t>
                    </m:r>
                    <m:r>
                      <a:rPr lang="ja-JP" altLang="en-US" b="0" i="1" smtClean="0">
                        <a:latin typeface="Cambria Math"/>
                      </a:rPr>
                      <m:t>𝛼</m:t>
                    </m:r>
                    <m:r>
                      <a:rPr lang="en-US" altLang="ja-JP" b="0" i="1" smtClean="0">
                        <a:latin typeface="Cambria Math"/>
                      </a:rPr>
                      <m:t>+</m:t>
                    </m:r>
                    <m:r>
                      <a:rPr lang="ja-JP" altLang="en-US" b="0" i="1" smtClean="0">
                        <a:latin typeface="Cambria Math"/>
                      </a:rPr>
                      <m:t>𝛽</m:t>
                    </m:r>
                    <m:r>
                      <a:rPr lang="en-US" altLang="ja-JP" b="0" i="1" smtClean="0">
                        <a:latin typeface="Cambria Math"/>
                      </a:rPr>
                      <m:t> </m:t>
                    </m:r>
                    <m:r>
                      <a:rPr lang="en-US" altLang="ja-JP" b="0" i="1" smtClean="0">
                        <a:latin typeface="Cambria Math"/>
                      </a:rPr>
                      <m:t>𝑃𝑎𝑟𝑒𝑛𝑡</m:t>
                    </m:r>
                    <m:r>
                      <a:rPr lang="en-US" altLang="ja-JP" b="0" i="1" smtClean="0">
                        <a:latin typeface="Cambria Math"/>
                      </a:rPr>
                      <m:t>+</m:t>
                    </m:r>
                    <m:r>
                      <a:rPr lang="en-US" altLang="ja-JP" b="0" i="1" smtClean="0">
                        <a:latin typeface="Cambria Math"/>
                      </a:rPr>
                      <m:t>𝑥</m:t>
                    </m:r>
                    <m:r>
                      <a:rPr lang="ja-JP" altLang="en-US" b="0" i="1" smtClean="0">
                        <a:latin typeface="Cambria Math"/>
                      </a:rPr>
                      <m:t>𝛾</m:t>
                    </m:r>
                    <m:r>
                      <a:rPr lang="en-US" altLang="ja-JP" b="0" i="1" smtClean="0">
                        <a:latin typeface="Cambria Math"/>
                      </a:rPr>
                      <m:t>+</m:t>
                    </m:r>
                    <m:r>
                      <a:rPr lang="en-US" altLang="ja-JP" b="0" i="1" smtClean="0">
                        <a:latin typeface="Cambria Math"/>
                      </a:rPr>
                      <m:t>𝑢</m:t>
                    </m:r>
                  </m:oMath>
                </a14:m>
                <a:endParaRPr lang="en-US" altLang="ja-JP" dirty="0" smtClean="0"/>
              </a:p>
              <a:p>
                <a:pPr marL="0" indent="0">
                  <a:buNone/>
                </a:pPr>
                <a:r>
                  <a:rPr lang="en-US" altLang="ja-JP" i="1" dirty="0" smtClean="0"/>
                  <a:t>Outcome</a:t>
                </a:r>
                <a:r>
                  <a:rPr lang="en-US" altLang="ja-JP" dirty="0" smtClean="0"/>
                  <a:t>: Study Time / Test Scores</a:t>
                </a:r>
                <a:br>
                  <a:rPr lang="en-US" altLang="ja-JP" dirty="0" smtClean="0"/>
                </a:br>
                <a:r>
                  <a:rPr lang="en-US" altLang="ja-JP" i="1" dirty="0" smtClean="0"/>
                  <a:t>Parent</a:t>
                </a:r>
                <a:r>
                  <a:rPr lang="en-US" altLang="ja-JP" dirty="0" smtClean="0"/>
                  <a:t>: Parental Education</a:t>
                </a:r>
                <a:br>
                  <a:rPr lang="en-US" altLang="ja-JP" dirty="0" smtClean="0"/>
                </a:br>
                <a:r>
                  <a:rPr lang="en-US" altLang="ja-JP" i="1" dirty="0" smtClean="0"/>
                  <a:t>X</a:t>
                </a:r>
                <a:r>
                  <a:rPr lang="en-US" altLang="ja-JP" dirty="0" smtClean="0"/>
                  <a:t>: other covariates</a:t>
                </a:r>
              </a:p>
              <a:p>
                <a:r>
                  <a:rPr lang="en-US" altLang="ja-JP" dirty="0" smtClean="0"/>
                  <a:t>Study time: </a:t>
                </a:r>
                <a14:m>
                  <m:oMath xmlns:m="http://schemas.openxmlformats.org/officeDocument/2006/math">
                    <m:r>
                      <a:rPr lang="ja-JP" altLang="en-US" i="1">
                        <a:latin typeface="Cambria Math"/>
                      </a:rPr>
                      <m:t>𝛽</m:t>
                    </m:r>
                  </m:oMath>
                </a14:m>
                <a:r>
                  <a:rPr kumimoji="1" lang="en-US" altLang="ja-JP" dirty="0" smtClean="0"/>
                  <a:t> increased </a:t>
                </a:r>
                <a:r>
                  <a:rPr kumimoji="1" lang="en-US" altLang="ja-JP" smtClean="0"/>
                  <a:t>by </a:t>
                </a:r>
                <a:r>
                  <a:rPr lang="en-US" altLang="ja-JP" smtClean="0"/>
                  <a:t>80</a:t>
                </a:r>
                <a:r>
                  <a:rPr kumimoji="1" lang="en-US" altLang="ja-JP" smtClean="0"/>
                  <a:t>% </a:t>
                </a:r>
                <a:r>
                  <a:rPr kumimoji="1" lang="en-US" altLang="ja-JP" dirty="0" smtClean="0"/>
                  <a:t>after 2002 due to the reduction of school days.</a:t>
                </a:r>
              </a:p>
              <a:p>
                <a:r>
                  <a:rPr lang="en-US" altLang="ja-JP" dirty="0" smtClean="0"/>
                  <a:t>Test score: </a:t>
                </a:r>
                <a14:m>
                  <m:oMath xmlns:m="http://schemas.openxmlformats.org/officeDocument/2006/math">
                    <m:r>
                      <a:rPr lang="ja-JP" altLang="en-US" i="1">
                        <a:latin typeface="Cambria Math"/>
                      </a:rPr>
                      <m:t>𝛽</m:t>
                    </m:r>
                  </m:oMath>
                </a14:m>
                <a:r>
                  <a:rPr lang="en-US" altLang="ja-JP" dirty="0" smtClean="0"/>
                  <a:t> increased by 20-30% after 2002.</a:t>
                </a:r>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ja-JP" alt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smtClean="0"/>
              <a:t>Compulsory Education, Family Backgrounds, Student Time Use and Academic Performance</a:t>
            </a:r>
            <a:endParaRPr kumimoji="1" lang="ja-JP" altLang="en-US" sz="3200"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fontScale="85000" lnSpcReduction="20000"/>
              </a:bodyPr>
              <a:lstStyle/>
              <a:p>
                <a14:m>
                  <m:oMath xmlns:m="http://schemas.openxmlformats.org/officeDocument/2006/math">
                    <m:r>
                      <a:rPr kumimoji="1" lang="en-US" altLang="ja-JP" b="0" i="1" smtClean="0">
                        <a:latin typeface="Cambria Math"/>
                      </a:rPr>
                      <m:t>𝑀𝑎𝑥</m:t>
                    </m:r>
                    <m:r>
                      <a:rPr kumimoji="1" lang="en-US" altLang="ja-JP" b="0" i="1" smtClean="0">
                        <a:latin typeface="Cambria Math"/>
                      </a:rPr>
                      <m:t> </m:t>
                    </m:r>
                    <m:r>
                      <a:rPr kumimoji="1" lang="en-US" altLang="ja-JP" b="0" i="1" smtClean="0">
                        <a:latin typeface="Cambria Math"/>
                      </a:rPr>
                      <m:t>𝑢</m:t>
                    </m:r>
                    <m:r>
                      <a:rPr kumimoji="1" lang="en-US" altLang="ja-JP" b="0" i="1" smtClean="0">
                        <a:latin typeface="Cambria Math"/>
                      </a:rPr>
                      <m:t>=</m:t>
                    </m:r>
                    <m:r>
                      <a:rPr kumimoji="1" lang="en-US" altLang="ja-JP" b="0" i="1" smtClean="0">
                        <a:latin typeface="Cambria Math"/>
                      </a:rPr>
                      <m:t>𝑓</m:t>
                    </m:r>
                    <m:d>
                      <m:dPr>
                        <m:ctrlPr>
                          <a:rPr kumimoji="1" lang="en-US" altLang="ja-JP" b="0" i="1" smtClean="0">
                            <a:latin typeface="Cambria Math"/>
                          </a:rPr>
                        </m:ctrlPr>
                      </m:dPr>
                      <m:e>
                        <m:r>
                          <a:rPr kumimoji="1" lang="en-US" altLang="ja-JP" b="0" i="1" smtClean="0">
                            <a:latin typeface="Cambria Math"/>
                          </a:rPr>
                          <m:t>𝑡</m:t>
                        </m:r>
                        <m:r>
                          <a:rPr kumimoji="1" lang="en-US" altLang="ja-JP" b="0" i="1" smtClean="0">
                            <a:latin typeface="Cambria Math"/>
                          </a:rPr>
                          <m:t>, </m:t>
                        </m:r>
                        <m:r>
                          <a:rPr kumimoji="1" lang="en-US" altLang="ja-JP" b="0" i="1" smtClean="0">
                            <a:latin typeface="Cambria Math"/>
                          </a:rPr>
                          <m:t>𝑝</m:t>
                        </m:r>
                      </m:e>
                    </m:d>
                    <m:r>
                      <a:rPr kumimoji="1" lang="en-US" altLang="ja-JP" b="0" i="1" smtClean="0">
                        <a:latin typeface="Cambria Math"/>
                      </a:rPr>
                      <m:t>−</m:t>
                    </m:r>
                    <m:r>
                      <a:rPr kumimoji="1" lang="en-US" altLang="ja-JP" b="0" i="1" smtClean="0">
                        <a:latin typeface="Cambria Math"/>
                      </a:rPr>
                      <m:t>𝑡</m:t>
                    </m:r>
                    <m:r>
                      <a:rPr kumimoji="1" lang="en-US" altLang="ja-JP" b="0" i="1" smtClean="0">
                        <a:latin typeface="Cambria Math"/>
                      </a:rPr>
                      <m:t>, </m:t>
                    </m:r>
                    <m:r>
                      <a:rPr kumimoji="1" lang="en-US" altLang="ja-JP" b="0" i="1" smtClean="0">
                        <a:latin typeface="Cambria Math"/>
                      </a:rPr>
                      <m:t>𝑠𝑢𝑏𝑗𝑒𝑐𝑡</m:t>
                    </m:r>
                    <m:r>
                      <a:rPr kumimoji="1" lang="en-US" altLang="ja-JP" b="0" i="1" smtClean="0">
                        <a:latin typeface="Cambria Math"/>
                      </a:rPr>
                      <m:t> </m:t>
                    </m:r>
                    <m:r>
                      <a:rPr kumimoji="1" lang="en-US" altLang="ja-JP" b="0" i="1" smtClean="0">
                        <a:latin typeface="Cambria Math"/>
                      </a:rPr>
                      <m:t>𝑡𝑜</m:t>
                    </m:r>
                    <m:r>
                      <a:rPr kumimoji="1" lang="en-US" altLang="ja-JP" b="0" i="1" smtClean="0">
                        <a:latin typeface="Cambria Math"/>
                      </a:rPr>
                      <m:t> </m:t>
                    </m:r>
                    <m:r>
                      <a:rPr kumimoji="1" lang="en-US" altLang="ja-JP" b="0" i="1" smtClean="0">
                        <a:latin typeface="Cambria Math"/>
                      </a:rPr>
                      <m:t>𝑡</m:t>
                    </m:r>
                    <m:r>
                      <a:rPr kumimoji="1" lang="en-US" altLang="ja-JP" b="0" i="1" smtClean="0">
                        <a:latin typeface="Cambria Math"/>
                        <a:ea typeface="Cambria Math"/>
                      </a:rPr>
                      <m:t>≥</m:t>
                    </m:r>
                    <m:sSub>
                      <m:sSubPr>
                        <m:ctrlPr>
                          <a:rPr kumimoji="1" lang="en-US" altLang="ja-JP" b="0" i="1" smtClean="0">
                            <a:latin typeface="Cambria Math"/>
                            <a:ea typeface="Cambria Math"/>
                          </a:rPr>
                        </m:ctrlPr>
                      </m:sSubPr>
                      <m:e>
                        <m:r>
                          <a:rPr kumimoji="1" lang="en-US" altLang="ja-JP" b="0" i="1" smtClean="0">
                            <a:latin typeface="Cambria Math"/>
                            <a:ea typeface="Cambria Math"/>
                          </a:rPr>
                          <m:t>𝑡</m:t>
                        </m:r>
                      </m:e>
                      <m:sub>
                        <m:r>
                          <a:rPr kumimoji="1" lang="en-US" altLang="ja-JP" b="0" i="1" smtClean="0">
                            <a:latin typeface="Cambria Math"/>
                            <a:ea typeface="Cambria Math"/>
                          </a:rPr>
                          <m:t>𝑐</m:t>
                        </m:r>
                      </m:sub>
                    </m:sSub>
                  </m:oMath>
                </a14:m>
                <a:r>
                  <a:rPr kumimoji="1" lang="en-US" altLang="ja-JP" b="0" dirty="0" smtClean="0">
                    <a:ea typeface="Cambria Math"/>
                  </a:rPr>
                  <a:t/>
                </a:r>
                <a:br>
                  <a:rPr kumimoji="1" lang="en-US" altLang="ja-JP" b="0" dirty="0" smtClean="0">
                    <a:ea typeface="Cambria Math"/>
                  </a:rPr>
                </a:br>
                <a:r>
                  <a:rPr kumimoji="1" lang="en-US" altLang="ja-JP" i="1" dirty="0" smtClean="0"/>
                  <a:t>f</a:t>
                </a:r>
                <a:r>
                  <a:rPr kumimoji="1" lang="en-US" altLang="ja-JP" dirty="0" smtClean="0"/>
                  <a:t>: human capital production fn.</a:t>
                </a:r>
                <a:br>
                  <a:rPr kumimoji="1" lang="en-US" altLang="ja-JP" dirty="0" smtClean="0"/>
                </a:br>
                <a:r>
                  <a:rPr lang="en-US" altLang="ja-JP" i="1" dirty="0" smtClean="0"/>
                  <a:t>t</a:t>
                </a:r>
                <a:r>
                  <a:rPr lang="en-US" altLang="ja-JP" dirty="0" smtClean="0"/>
                  <a:t>: study time</a:t>
                </a:r>
                <a:br>
                  <a:rPr lang="en-US" altLang="ja-JP" dirty="0" smtClean="0"/>
                </a:br>
                <a:r>
                  <a:rPr lang="en-US" altLang="ja-JP" i="1" dirty="0" smtClean="0"/>
                  <a:t>p</a:t>
                </a:r>
                <a:r>
                  <a:rPr lang="en-US" altLang="ja-JP" dirty="0" smtClean="0"/>
                  <a:t>: parental resources</a:t>
                </a:r>
                <a:br>
                  <a:rPr lang="en-US" altLang="ja-JP" dirty="0" smtClean="0"/>
                </a:br>
                <a:r>
                  <a:rPr lang="en-US" altLang="ja-JP" i="1" dirty="0" err="1" smtClean="0"/>
                  <a:t>t</a:t>
                </a:r>
                <a:r>
                  <a:rPr lang="en-US" altLang="ja-JP" sz="1900" i="1" dirty="0" err="1" smtClean="0"/>
                  <a:t>c</a:t>
                </a:r>
                <a:r>
                  <a:rPr lang="en-US" altLang="ja-JP" dirty="0" smtClean="0"/>
                  <a:t>: study time required by compulsory education.</a:t>
                </a:r>
              </a:p>
              <a:p>
                <a:r>
                  <a:rPr lang="en-US" altLang="ja-JP" i="1" dirty="0" smtClean="0"/>
                  <a:t>d(t) / d(</a:t>
                </a:r>
                <a:r>
                  <a:rPr lang="en-US" altLang="ja-JP" i="1" dirty="0" err="1" smtClean="0"/>
                  <a:t>t</a:t>
                </a:r>
                <a:r>
                  <a:rPr lang="en-US" altLang="ja-JP" sz="2200" i="1" dirty="0" err="1" smtClean="0"/>
                  <a:t>c</a:t>
                </a:r>
                <a:r>
                  <a:rPr lang="en-US" altLang="ja-JP" i="1" dirty="0" smtClean="0"/>
                  <a:t>) </a:t>
                </a:r>
                <a:r>
                  <a:rPr lang="en-US" altLang="ja-JP" dirty="0" smtClean="0"/>
                  <a:t>and </a:t>
                </a:r>
                <a:r>
                  <a:rPr lang="en-US" altLang="ja-JP" i="1" dirty="0" smtClean="0"/>
                  <a:t>d(score) / d(</a:t>
                </a:r>
                <a:r>
                  <a:rPr lang="en-US" altLang="ja-JP" i="1" dirty="0" err="1" smtClean="0"/>
                  <a:t>t</a:t>
                </a:r>
                <a:r>
                  <a:rPr lang="en-US" altLang="ja-JP" sz="2200" i="1" dirty="0" err="1" smtClean="0"/>
                  <a:t>c</a:t>
                </a:r>
                <a:r>
                  <a:rPr lang="en-US" altLang="ja-JP" i="1" dirty="0" smtClean="0"/>
                  <a:t>)</a:t>
                </a:r>
                <a:r>
                  <a:rPr lang="en-US" altLang="ja-JP" dirty="0" smtClean="0"/>
                  <a:t> depends on the shape of </a:t>
                </a:r>
                <a:r>
                  <a:rPr lang="en-US" altLang="ja-JP" i="1" dirty="0" smtClean="0"/>
                  <a:t>f(t, </a:t>
                </a:r>
                <a:r>
                  <a:rPr lang="en-US" altLang="ja-JP" i="1" dirty="0"/>
                  <a:t>p</a:t>
                </a:r>
                <a:r>
                  <a:rPr lang="en-US" altLang="ja-JP" i="1" dirty="0" smtClean="0"/>
                  <a:t>)</a:t>
                </a:r>
                <a:r>
                  <a:rPr lang="en-US" altLang="ja-JP" dirty="0" smtClean="0"/>
                  <a:t>.</a:t>
                </a:r>
              </a:p>
              <a:p>
                <a:r>
                  <a:rPr lang="en-US" altLang="ja-JP" dirty="0" smtClean="0"/>
                  <a:t>If </a:t>
                </a:r>
                <a:r>
                  <a:rPr lang="en-US" altLang="ja-JP" i="1" dirty="0" smtClean="0"/>
                  <a:t>t</a:t>
                </a:r>
                <a:r>
                  <a:rPr lang="en-US" altLang="ja-JP" dirty="0" smtClean="0"/>
                  <a:t> and </a:t>
                </a:r>
                <a:r>
                  <a:rPr lang="en-US" altLang="ja-JP" i="1" dirty="0" smtClean="0"/>
                  <a:t>p</a:t>
                </a:r>
                <a:r>
                  <a:rPr lang="en-US" altLang="ja-JP" dirty="0" smtClean="0"/>
                  <a:t> are complementary, </a:t>
                </a:r>
                <a:r>
                  <a:rPr lang="en-US" altLang="ja-JP" i="1" dirty="0" err="1" smtClean="0"/>
                  <a:t>t</a:t>
                </a:r>
                <a:r>
                  <a:rPr lang="en-US" altLang="ja-JP" sz="1900" i="1" dirty="0" err="1" smtClean="0"/>
                  <a:t>c</a:t>
                </a:r>
                <a:r>
                  <a:rPr lang="en-US" altLang="ja-JP" dirty="0" smtClean="0"/>
                  <a:t> binds for low </a:t>
                </a:r>
                <a:r>
                  <a:rPr lang="en-US" altLang="ja-JP" i="1" dirty="0" smtClean="0"/>
                  <a:t>p</a:t>
                </a:r>
                <a:r>
                  <a:rPr lang="en-US" altLang="ja-JP" dirty="0" smtClean="0"/>
                  <a:t>. The reduction of </a:t>
                </a:r>
                <a:r>
                  <a:rPr lang="en-US" altLang="ja-JP" i="1" dirty="0" err="1" smtClean="0"/>
                  <a:t>t</a:t>
                </a:r>
                <a:r>
                  <a:rPr lang="en-US" altLang="ja-JP" sz="1900" i="1" dirty="0" err="1" smtClean="0"/>
                  <a:t>c</a:t>
                </a:r>
                <a:r>
                  <a:rPr lang="en-US" altLang="ja-JP" dirty="0" smtClean="0"/>
                  <a:t> reduces </a:t>
                </a:r>
                <a:r>
                  <a:rPr lang="en-US" altLang="ja-JP" i="1" dirty="0" smtClean="0"/>
                  <a:t>t</a:t>
                </a:r>
                <a:r>
                  <a:rPr lang="en-US" altLang="ja-JP" dirty="0" smtClean="0"/>
                  <a:t> and score of lower </a:t>
                </a:r>
                <a:r>
                  <a:rPr lang="en-US" altLang="ja-JP" i="1" dirty="0" smtClean="0"/>
                  <a:t>p</a:t>
                </a:r>
                <a:r>
                  <a:rPr lang="en-US" altLang="ja-JP" dirty="0" smtClean="0"/>
                  <a:t>.</a:t>
                </a:r>
              </a:p>
              <a:p>
                <a:r>
                  <a:rPr lang="en-US" altLang="ja-JP" dirty="0" smtClean="0"/>
                  <a:t>If </a:t>
                </a:r>
                <a:r>
                  <a:rPr lang="en-US" altLang="ja-JP" i="1" dirty="0" smtClean="0"/>
                  <a:t>t</a:t>
                </a:r>
                <a:r>
                  <a:rPr lang="en-US" altLang="ja-JP" dirty="0" smtClean="0"/>
                  <a:t> and </a:t>
                </a:r>
                <a:r>
                  <a:rPr lang="en-US" altLang="ja-JP" i="1" dirty="0" smtClean="0"/>
                  <a:t>p</a:t>
                </a:r>
                <a:r>
                  <a:rPr lang="en-US" altLang="ja-JP" dirty="0" smtClean="0"/>
                  <a:t> are substitutable, </a:t>
                </a:r>
                <a:r>
                  <a:rPr lang="en-US" altLang="ja-JP" i="1" dirty="0" err="1" smtClean="0"/>
                  <a:t>t</a:t>
                </a:r>
                <a:r>
                  <a:rPr lang="en-US" altLang="ja-JP" sz="1900" i="1" dirty="0" err="1" smtClean="0"/>
                  <a:t>c</a:t>
                </a:r>
                <a:r>
                  <a:rPr lang="en-US" altLang="ja-JP" dirty="0" smtClean="0"/>
                  <a:t> binds for high </a:t>
                </a:r>
                <a:r>
                  <a:rPr lang="en-US" altLang="ja-JP" i="1" dirty="0" smtClean="0"/>
                  <a:t>p</a:t>
                </a:r>
                <a:r>
                  <a:rPr lang="en-US" altLang="ja-JP" dirty="0" smtClean="0"/>
                  <a:t>. the reduction of </a:t>
                </a:r>
                <a:r>
                  <a:rPr lang="en-US" altLang="ja-JP" i="1" dirty="0" err="1" smtClean="0"/>
                  <a:t>t</a:t>
                </a:r>
                <a:r>
                  <a:rPr lang="en-US" altLang="ja-JP" sz="1900" i="1" dirty="0" err="1" smtClean="0"/>
                  <a:t>c</a:t>
                </a:r>
                <a:r>
                  <a:rPr lang="en-US" altLang="ja-JP" dirty="0" smtClean="0"/>
                  <a:t> reduces </a:t>
                </a:r>
                <a:r>
                  <a:rPr lang="en-US" altLang="ja-JP" i="1" dirty="0" smtClean="0"/>
                  <a:t>t</a:t>
                </a:r>
                <a:r>
                  <a:rPr lang="en-US" altLang="ja-JP" dirty="0" smtClean="0"/>
                  <a:t> and score of higher </a:t>
                </a:r>
                <a:r>
                  <a:rPr lang="en-US" altLang="ja-JP" i="1" dirty="0" smtClean="0"/>
                  <a:t>p</a:t>
                </a:r>
                <a:r>
                  <a:rPr lang="en-US" altLang="ja-JP" dirty="0" smtClean="0"/>
                  <a:t>.</a:t>
                </a:r>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rotWithShape="1">
                <a:blip r:embed="rId2" cstate="print"/>
                <a:stretch>
                  <a:fillRect l="-1185" r="-741" b="-270"/>
                </a:stretch>
              </a:blipFill>
            </p:spPr>
            <p:txBody>
              <a:bodyPr/>
              <a:lstStyle/>
              <a:p>
                <a:r>
                  <a:rPr lang="ja-JP" alt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dirty="0"/>
              <a:t>Japanese Time Use </a:t>
            </a:r>
            <a:r>
              <a:rPr lang="en-US" altLang="ja-JP" sz="3600" dirty="0" smtClean="0"/>
              <a:t>Survey</a:t>
            </a:r>
            <a:br>
              <a:rPr lang="en-US" altLang="ja-JP" sz="3600" dirty="0" smtClean="0"/>
            </a:br>
            <a:r>
              <a:rPr lang="en-US" altLang="ja-JP" sz="3600" dirty="0" smtClean="0"/>
              <a:t> </a:t>
            </a:r>
            <a:r>
              <a:rPr lang="en-US" altLang="ja-JP" sz="3600" dirty="0"/>
              <a:t>(JTUS, </a:t>
            </a:r>
            <a:r>
              <a:rPr lang="ja-JP" altLang="en-US" sz="3600" dirty="0"/>
              <a:t>社会生活基本調査</a:t>
            </a:r>
            <a:r>
              <a:rPr lang="en-US" altLang="ja-JP" sz="3600" dirty="0"/>
              <a:t>)</a:t>
            </a:r>
          </a:p>
        </p:txBody>
      </p:sp>
      <p:sp>
        <p:nvSpPr>
          <p:cNvPr id="3" name="コンテンツ プレースホルダ 2"/>
          <p:cNvSpPr>
            <a:spLocks noGrp="1"/>
          </p:cNvSpPr>
          <p:nvPr>
            <p:ph idx="1"/>
          </p:nvPr>
        </p:nvSpPr>
        <p:spPr/>
        <p:txBody>
          <a:bodyPr>
            <a:noAutofit/>
          </a:bodyPr>
          <a:lstStyle/>
          <a:p>
            <a:r>
              <a:rPr lang="en-US" altLang="ja-JP" sz="2800" dirty="0" smtClean="0"/>
              <a:t>A survey implemented by Bureau of Statistics of Ministry of Internal Affairs and Communications in every 5 years from 1976. </a:t>
            </a:r>
          </a:p>
          <a:p>
            <a:r>
              <a:rPr lang="en-US" altLang="ja-JP" sz="2800" dirty="0" smtClean="0"/>
              <a:t>Use 1996, 2001 and 2006 waves. </a:t>
            </a:r>
          </a:p>
          <a:p>
            <a:r>
              <a:rPr lang="en-US" altLang="ja-JP" sz="2800" dirty="0" smtClean="0"/>
              <a:t>Covers about 200,000 individuals of age 10 and over from 80,000 households. </a:t>
            </a:r>
          </a:p>
          <a:p>
            <a:r>
              <a:rPr lang="en-US" altLang="ja-JP" sz="2800" dirty="0" smtClean="0"/>
              <a:t>Each individual fills time diary of 15 minutes intervals with 20 pre-coded activities for 2 consecutive days. Covers </a:t>
            </a:r>
            <a:r>
              <a:rPr lang="en-US" altLang="ja-JP" sz="2800" dirty="0"/>
              <a:t>9</a:t>
            </a:r>
            <a:r>
              <a:rPr lang="en-US" altLang="ja-JP" sz="2800" dirty="0" smtClean="0"/>
              <a:t> days from 2nd Saturday to 3</a:t>
            </a:r>
            <a:r>
              <a:rPr lang="en-US" altLang="ja-JP" sz="2800" baseline="30000" dirty="0" smtClean="0"/>
              <a:t>rd</a:t>
            </a:r>
            <a:r>
              <a:rPr lang="en-US" altLang="ja-JP" sz="2800" dirty="0" smtClean="0"/>
              <a:t> Sunday of October.  </a:t>
            </a:r>
          </a:p>
          <a:p>
            <a:r>
              <a:rPr kumimoji="1" lang="en-US" altLang="ja-JP" sz="2800" dirty="0" smtClean="0"/>
              <a:t>Sample – 9</a:t>
            </a:r>
            <a:r>
              <a:rPr kumimoji="1" lang="en-US" altLang="ja-JP" sz="2800" baseline="30000" dirty="0" smtClean="0"/>
              <a:t>th</a:t>
            </a:r>
            <a:r>
              <a:rPr kumimoji="1" lang="en-US" altLang="ja-JP" sz="2800" dirty="0" smtClean="0"/>
              <a:t> Graders with parental information. </a:t>
            </a:r>
            <a:endParaRPr kumimoji="1" lang="ja-JP" alt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Pre-coded Time Diary</a:t>
            </a:r>
            <a:endParaRPr kumimoji="1" lang="ja-JP" altLang="en-US" dirty="0"/>
          </a:p>
        </p:txBody>
      </p:sp>
      <p:pic>
        <p:nvPicPr>
          <p:cNvPr id="2050" name="Picture 2"/>
          <p:cNvPicPr>
            <a:picLocks noChangeAspect="1" noChangeArrowheads="1"/>
          </p:cNvPicPr>
          <p:nvPr/>
        </p:nvPicPr>
        <p:blipFill>
          <a:blip r:embed="rId2" cstate="print"/>
          <a:srcRect l="16964" t="22247" r="14063" b="45915"/>
          <a:stretch>
            <a:fillRect/>
          </a:stretch>
        </p:blipFill>
        <p:spPr bwMode="auto">
          <a:xfrm>
            <a:off x="683568" y="1268760"/>
            <a:ext cx="7909892" cy="519321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3600" dirty="0" smtClean="0"/>
              <a:t>Classification of Time Use</a:t>
            </a:r>
            <a:endParaRPr kumimoji="1" lang="ja-JP" altLang="en-US" sz="3600" dirty="0"/>
          </a:p>
        </p:txBody>
      </p:sp>
      <p:sp>
        <p:nvSpPr>
          <p:cNvPr id="3" name="コンテンツ プレースホルダ 2"/>
          <p:cNvSpPr>
            <a:spLocks noGrp="1"/>
          </p:cNvSpPr>
          <p:nvPr>
            <p:ph idx="1"/>
          </p:nvPr>
        </p:nvSpPr>
        <p:spPr/>
        <p:txBody>
          <a:bodyPr>
            <a:normAutofit/>
          </a:bodyPr>
          <a:lstStyle/>
          <a:p>
            <a:r>
              <a:rPr lang="en-US" altLang="ja-JP" sz="2800" dirty="0" smtClean="0"/>
              <a:t>Study includes commute, study, and research.</a:t>
            </a:r>
          </a:p>
          <a:p>
            <a:r>
              <a:rPr lang="en-US" altLang="ja-JP" sz="2800" dirty="0" smtClean="0"/>
              <a:t>Leisure includes shopping, moving, watching TV and listening to the radio, hobbies, sports, social activities, and associations. </a:t>
            </a:r>
          </a:p>
          <a:p>
            <a:r>
              <a:rPr lang="en-US" altLang="ja-JP" sz="2800" dirty="0" smtClean="0"/>
              <a:t>Other activities includes sleeping, personal care, eating, working, housekeeping, nursing, child rearing, rest, medical care, and “other activities”.</a:t>
            </a:r>
            <a:endParaRPr kumimoji="1" lang="ja-JP" alt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2294</TotalTime>
  <Words>2544</Words>
  <Application>Microsoft Office PowerPoint</Application>
  <PresentationFormat>画面に合わせる (4:3)</PresentationFormat>
  <Paragraphs>816</Paragraphs>
  <Slides>26</Slides>
  <Notes>0</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Office テーマ</vt:lpstr>
      <vt:lpstr>Fewer School-days, More Inequality</vt:lpstr>
      <vt:lpstr>Intensity of Compulsory Education and Intergenerational Dependence of Educational Attainment</vt:lpstr>
      <vt:lpstr>Compulsory Education as Leveling Institution</vt:lpstr>
      <vt:lpstr>School-day reduction in Japan</vt:lpstr>
      <vt:lpstr>Hypothesis and Results</vt:lpstr>
      <vt:lpstr>Compulsory Education, Family Backgrounds, Student Time Use and Academic Performance</vt:lpstr>
      <vt:lpstr>Japanese Time Use Survey  (JTUS, 社会生活基本調査)</vt:lpstr>
      <vt:lpstr>Pre-coded Time Diary</vt:lpstr>
      <vt:lpstr>Classification of Time Use</vt:lpstr>
      <vt:lpstr>Sample Characteristics of 9th Graders</vt:lpstr>
      <vt:lpstr>Changes of Study Time, 9th Graders</vt:lpstr>
      <vt:lpstr>Change of Socioeconomic Gradient of Time Use</vt:lpstr>
      <vt:lpstr>Changes of Child's Study Time by Head's Educational Attainment Before and After All Saturdays Became School Holidays in 2002, 9th Graders, Minutes Per Day</vt:lpstr>
      <vt:lpstr>Changes of Child’s Study Time on Saturday among 9th Graders, 2001 and 2006, 3rd Saturday Becomes Holiday from 2002</vt:lpstr>
      <vt:lpstr>Changes of Child's Time Use by Head's Educational Attainment Before and After All Saturdays Became School Holidays in 2002, 9th Graders, Minutes Per Day</vt:lpstr>
      <vt:lpstr>Changes of Child's Time Use, Minutes Per Day, Daily Mean, Prefecture × Year Fixed Effects Included, 9th Graders</vt:lpstr>
      <vt:lpstr>Analysis of TIMSS and PISA</vt:lpstr>
      <vt:lpstr>Test Scores, TIMSS and PISA </vt:lpstr>
      <vt:lpstr>8th and 10th Graders Backgrounds,  TIMSS and PISA</vt:lpstr>
      <vt:lpstr>Predicting Parental Education Based on 2003 Wave</vt:lpstr>
      <vt:lpstr>Change of Socioeconomic Gradient of Test Score</vt:lpstr>
      <vt:lpstr>Socioeconomic Gradient of Test Scores in 1999 and 2003, 8th Graders, Standardized Mathematics and Science Scores,  Mean = 50, Standard Deviation = 10</vt:lpstr>
      <vt:lpstr>Socioeconomic Gradient of Test Scores in 2000 and 2003, 10th Graders, Standardized Reading, Mathematics, and Science Scores, Mean = 50, Standard Deviation = 10</vt:lpstr>
      <vt:lpstr>Local Average Treatment Effect of Study Time on Students’ Achievement</vt:lpstr>
      <vt:lpstr>The Effects of Study Time on Test Scores, Two Sample 2SLS Estimation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School-day Reduction, Parental Background, and Students' Time Use</dc:title>
  <dc:creator>Daiji</dc:creator>
  <cp:lastModifiedBy>Daiji</cp:lastModifiedBy>
  <cp:revision>358</cp:revision>
  <dcterms:created xsi:type="dcterms:W3CDTF">2011-06-12T03:14:49Z</dcterms:created>
  <dcterms:modified xsi:type="dcterms:W3CDTF">2013-02-24T03:00:16Z</dcterms:modified>
</cp:coreProperties>
</file>